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2" autoAdjust="0"/>
    <p:restoredTop sz="94660"/>
  </p:normalViewPr>
  <p:slideViewPr>
    <p:cSldViewPr>
      <p:cViewPr varScale="1">
        <p:scale>
          <a:sx n="69" d="100"/>
          <a:sy n="69" d="100"/>
        </p:scale>
        <p:origin x="135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28B282-D8F8-4C79-AA11-6FCDB85359BB}" type="datetimeFigureOut">
              <a:rPr lang="en-US" smtClean="0"/>
              <a:pPr/>
              <a:t>12/12/2018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A9C50B-E878-4133-9655-126A2AD0B2E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28B282-D8F8-4C79-AA11-6FCDB85359BB}" type="datetimeFigureOut">
              <a:rPr lang="en-US" smtClean="0"/>
              <a:pPr/>
              <a:t>12/12/2018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A9C50B-E878-4133-9655-126A2AD0B2E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1800" dirty="0" smtClean="0"/>
              <a:t>Presentation on </a:t>
            </a:r>
            <a:endParaRPr lang="en-US" sz="1800" dirty="0"/>
          </a:p>
        </p:txBody>
      </p:sp>
      <p:sp>
        <p:nvSpPr>
          <p:cNvPr id="3" name="Subtitle 2"/>
          <p:cNvSpPr>
            <a:spLocks noGrp="1"/>
          </p:cNvSpPr>
          <p:nvPr>
            <p:ph type="subTitle" idx="1"/>
          </p:nvPr>
        </p:nvSpPr>
        <p:spPr/>
        <p:txBody>
          <a:bodyPr>
            <a:normAutofit fontScale="55000" lnSpcReduction="20000"/>
          </a:bodyPr>
          <a:lstStyle/>
          <a:p>
            <a:r>
              <a:rPr lang="en-US" b="1" dirty="0" smtClean="0"/>
              <a:t>Participatory Planning Module on</a:t>
            </a:r>
            <a:r>
              <a:rPr lang="en-US" dirty="0" smtClean="0"/>
              <a:t/>
            </a:r>
            <a:br>
              <a:rPr lang="en-US" dirty="0" smtClean="0"/>
            </a:br>
            <a:r>
              <a:rPr lang="en-US" b="1" dirty="0" smtClean="0"/>
              <a:t>‘Climate Resilient </a:t>
            </a:r>
            <a:r>
              <a:rPr lang="en-US" b="1" dirty="0" err="1" smtClean="0"/>
              <a:t>Rainfed</a:t>
            </a:r>
            <a:r>
              <a:rPr lang="en-US" b="1" dirty="0" smtClean="0"/>
              <a:t> Agriculture in the “Learning Site”</a:t>
            </a:r>
          </a:p>
          <a:p>
            <a:endParaRPr lang="en-US" b="1" dirty="0" smtClean="0"/>
          </a:p>
          <a:p>
            <a:r>
              <a:rPr lang="en-US" b="1" dirty="0" smtClean="0"/>
              <a:t>S.S.Kandagal</a:t>
            </a:r>
          </a:p>
          <a:p>
            <a:r>
              <a:rPr lang="en-US" b="1" dirty="0" smtClean="0"/>
              <a:t>LTA -WASSAN</a:t>
            </a:r>
            <a:r>
              <a:rPr lang="en-US" dirty="0" smtClean="0"/>
              <a:t/>
            </a:r>
            <a:br>
              <a:rPr lang="en-US" dirty="0" smtClean="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rmAutofit fontScale="90000"/>
          </a:bodyPr>
          <a:lstStyle/>
          <a:p>
            <a:r>
              <a:rPr lang="en-US" b="1" dirty="0" smtClean="0"/>
              <a:t/>
            </a:r>
            <a:br>
              <a:rPr lang="en-US" b="1" dirty="0" smtClean="0"/>
            </a:br>
            <a:endParaRPr lang="en-US" dirty="0"/>
          </a:p>
        </p:txBody>
      </p:sp>
      <p:sp>
        <p:nvSpPr>
          <p:cNvPr id="3" name="Content Placeholder 2"/>
          <p:cNvSpPr>
            <a:spLocks noGrp="1"/>
          </p:cNvSpPr>
          <p:nvPr>
            <p:ph idx="1"/>
          </p:nvPr>
        </p:nvSpPr>
        <p:spPr>
          <a:xfrm>
            <a:off x="0" y="609600"/>
            <a:ext cx="9144000" cy="6248400"/>
          </a:xfrm>
        </p:spPr>
        <p:txBody>
          <a:bodyPr>
            <a:normAutofit fontScale="70000" lnSpcReduction="20000"/>
          </a:bodyPr>
          <a:lstStyle/>
          <a:p>
            <a:pPr lvl="1"/>
            <a:r>
              <a:rPr lang="en-US" b="1" dirty="0"/>
              <a:t>Soil Erosion control Works</a:t>
            </a:r>
            <a:endParaRPr lang="en-US" sz="2400" dirty="0"/>
          </a:p>
          <a:p>
            <a:pPr lvl="0"/>
            <a:r>
              <a:rPr lang="en-US" b="1" dirty="0"/>
              <a:t>Present Practices</a:t>
            </a:r>
            <a:endParaRPr lang="en-US" sz="2800" dirty="0"/>
          </a:p>
          <a:p>
            <a:pPr lvl="1"/>
            <a:r>
              <a:rPr lang="en-US" dirty="0"/>
              <a:t>Were </a:t>
            </a:r>
            <a:r>
              <a:rPr lang="en-US" b="1" dirty="0"/>
              <a:t>soil conservation works</a:t>
            </a:r>
            <a:r>
              <a:rPr lang="en-US" dirty="0"/>
              <a:t> taken up in the “learning site”?</a:t>
            </a:r>
            <a:endParaRPr lang="en-US" sz="2400" dirty="0"/>
          </a:p>
          <a:p>
            <a:pPr lvl="1"/>
            <a:r>
              <a:rPr lang="en-US" dirty="0"/>
              <a:t>If yes, when, under which scheme?	</a:t>
            </a:r>
            <a:endParaRPr lang="en-US" sz="2400" dirty="0"/>
          </a:p>
          <a:p>
            <a:pPr lvl="1"/>
            <a:r>
              <a:rPr lang="en-US" dirty="0"/>
              <a:t>What is the status of these works?</a:t>
            </a:r>
            <a:endParaRPr lang="en-US" sz="2400" dirty="0"/>
          </a:p>
          <a:p>
            <a:pPr lvl="1"/>
            <a:r>
              <a:rPr lang="en-US" dirty="0"/>
              <a:t>Which works are more qualitative? Why? </a:t>
            </a:r>
            <a:endParaRPr lang="en-US" sz="2400" dirty="0"/>
          </a:p>
          <a:p>
            <a:pPr lvl="1"/>
            <a:r>
              <a:rPr lang="en-US" dirty="0"/>
              <a:t>Do farmers retain bunds or plough them off?</a:t>
            </a:r>
            <a:endParaRPr lang="en-US" sz="2400" dirty="0"/>
          </a:p>
          <a:p>
            <a:pPr lvl="1"/>
            <a:r>
              <a:rPr lang="en-US" dirty="0"/>
              <a:t>Map the active erosion locations in the 100 ha area; where it is very important to have conservation works to prevent larger erosion.</a:t>
            </a:r>
            <a:endParaRPr lang="en-US" sz="2400" dirty="0"/>
          </a:p>
          <a:p>
            <a:pPr lvl="2"/>
            <a:r>
              <a:rPr lang="en-US" dirty="0"/>
              <a:t>In </a:t>
            </a:r>
            <a:r>
              <a:rPr lang="en-US" i="1" dirty="0"/>
              <a:t>Streams</a:t>
            </a:r>
            <a:r>
              <a:rPr lang="en-US" dirty="0"/>
              <a:t> and common lands</a:t>
            </a:r>
            <a:endParaRPr lang="en-US" sz="2000" dirty="0"/>
          </a:p>
          <a:p>
            <a:pPr lvl="2"/>
            <a:r>
              <a:rPr lang="en-US" dirty="0"/>
              <a:t>In </a:t>
            </a:r>
            <a:r>
              <a:rPr lang="en-US" i="1" dirty="0"/>
              <a:t>agriculture</a:t>
            </a:r>
            <a:r>
              <a:rPr lang="en-US" dirty="0"/>
              <a:t> lands</a:t>
            </a:r>
            <a:endParaRPr lang="en-US" sz="2000" dirty="0"/>
          </a:p>
          <a:p>
            <a:pPr lvl="0"/>
            <a:r>
              <a:rPr lang="en-US" b="1" dirty="0"/>
              <a:t>Strategic Plan</a:t>
            </a:r>
            <a:endParaRPr lang="en-US" sz="2800" dirty="0"/>
          </a:p>
          <a:p>
            <a:pPr lvl="1"/>
            <a:r>
              <a:rPr lang="en-US" dirty="0"/>
              <a:t>What are the most preferred and suitable works/interventions for soil conservation</a:t>
            </a:r>
            <a:endParaRPr lang="en-US" sz="2400" dirty="0"/>
          </a:p>
          <a:p>
            <a:pPr lvl="1"/>
            <a:r>
              <a:rPr lang="en-US" dirty="0"/>
              <a:t>How many farmers? How many </a:t>
            </a:r>
            <a:r>
              <a:rPr lang="en-US" dirty="0" err="1"/>
              <a:t>acrs</a:t>
            </a:r>
            <a:r>
              <a:rPr lang="en-US" dirty="0"/>
              <a:t>? </a:t>
            </a:r>
            <a:endParaRPr lang="en-US" sz="2400" dirty="0"/>
          </a:p>
          <a:p>
            <a:pPr lvl="0"/>
            <a:r>
              <a:rPr lang="en-US" b="1" dirty="0"/>
              <a:t>Detailed Plan</a:t>
            </a:r>
            <a:endParaRPr lang="en-US" sz="2800" dirty="0"/>
          </a:p>
          <a:p>
            <a:pPr lvl="1"/>
            <a:r>
              <a:rPr lang="en-US" dirty="0"/>
              <a:t>Who are the farmers need soil conservation or erosion control works?</a:t>
            </a:r>
            <a:endParaRPr lang="en-US" sz="2400" dirty="0"/>
          </a:p>
          <a:p>
            <a:pPr lvl="1"/>
            <a:r>
              <a:rPr lang="en-US" dirty="0"/>
              <a:t>What is the cost? What is the farmers’ contribution?</a:t>
            </a:r>
            <a:endParaRPr lang="en-US" sz="2400" dirty="0"/>
          </a:p>
          <a:p>
            <a:pPr lvl="1"/>
            <a:r>
              <a:rPr lang="en-US" dirty="0"/>
              <a:t>What is the source of scheme?</a:t>
            </a:r>
            <a:endParaRPr lang="en-US" sz="2400" dirty="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77500" lnSpcReduction="20000"/>
          </a:bodyPr>
          <a:lstStyle/>
          <a:p>
            <a:pPr lvl="1"/>
            <a:r>
              <a:rPr lang="en-US" b="1" dirty="0"/>
              <a:t>Crop Residues Management</a:t>
            </a:r>
            <a:endParaRPr lang="en-US" sz="2400" dirty="0"/>
          </a:p>
          <a:p>
            <a:pPr lvl="0"/>
            <a:r>
              <a:rPr lang="en-US" b="1" dirty="0"/>
              <a:t>Present Practices</a:t>
            </a:r>
            <a:endParaRPr lang="en-US" sz="2800" dirty="0"/>
          </a:p>
          <a:p>
            <a:pPr lvl="1"/>
            <a:r>
              <a:rPr lang="en-US" dirty="0"/>
              <a:t>What happens to </a:t>
            </a:r>
            <a:r>
              <a:rPr lang="en-US" b="1" dirty="0"/>
              <a:t>crop residues</a:t>
            </a:r>
            <a:r>
              <a:rPr lang="en-US" dirty="0"/>
              <a:t>? Are they burnt or mixed into soil? If both practices are there, roughly in what % of area crop residues are burnt?</a:t>
            </a:r>
            <a:endParaRPr lang="en-US" sz="2400" dirty="0"/>
          </a:p>
          <a:p>
            <a:pPr lvl="1"/>
            <a:r>
              <a:rPr lang="en-US" i="1" dirty="0"/>
              <a:t>Are</a:t>
            </a:r>
            <a:r>
              <a:rPr lang="en-US" dirty="0"/>
              <a:t> farmers familiar with </a:t>
            </a:r>
            <a:r>
              <a:rPr lang="en-US" dirty="0" err="1"/>
              <a:t>Rotovators</a:t>
            </a:r>
            <a:r>
              <a:rPr lang="en-US" dirty="0"/>
              <a:t>? Should they be used?</a:t>
            </a:r>
            <a:endParaRPr lang="en-US" sz="2400" dirty="0"/>
          </a:p>
          <a:p>
            <a:pPr lvl="1"/>
            <a:r>
              <a:rPr lang="en-US" i="1" dirty="0"/>
              <a:t>Are </a:t>
            </a:r>
            <a:r>
              <a:rPr lang="en-US" i="1" dirty="0" err="1"/>
              <a:t>rotovators</a:t>
            </a:r>
            <a:r>
              <a:rPr lang="en-US" i="1" dirty="0"/>
              <a:t> available in the village for hiring?</a:t>
            </a:r>
            <a:endParaRPr lang="en-US" sz="2400" dirty="0"/>
          </a:p>
          <a:p>
            <a:pPr lvl="1"/>
            <a:r>
              <a:rPr lang="en-US" i="1" dirty="0"/>
              <a:t>What are the rental value and payment practices?</a:t>
            </a:r>
            <a:endParaRPr lang="en-US" sz="2400" dirty="0"/>
          </a:p>
          <a:p>
            <a:pPr lvl="0"/>
            <a:r>
              <a:rPr lang="en-US" b="1" dirty="0"/>
              <a:t>Strategic Action Plan</a:t>
            </a:r>
            <a:endParaRPr lang="en-US" sz="2800" dirty="0"/>
          </a:p>
          <a:p>
            <a:pPr lvl="1"/>
            <a:r>
              <a:rPr lang="en-US" dirty="0"/>
              <a:t>Campaign to STOP Burning Crop Residues </a:t>
            </a:r>
            <a:endParaRPr lang="en-US" sz="2400" dirty="0"/>
          </a:p>
          <a:p>
            <a:pPr lvl="1"/>
            <a:r>
              <a:rPr lang="en-US" dirty="0"/>
              <a:t>Methods of mixing crop residues into soils</a:t>
            </a:r>
            <a:endParaRPr lang="en-US" sz="2400" dirty="0"/>
          </a:p>
          <a:p>
            <a:pPr lvl="1"/>
            <a:r>
              <a:rPr lang="en-US" dirty="0"/>
              <a:t>If not, should it be available at </a:t>
            </a:r>
            <a:r>
              <a:rPr lang="en-US" dirty="0" err="1"/>
              <a:t>CLiCs</a:t>
            </a:r>
            <a:r>
              <a:rPr lang="en-US" dirty="0"/>
              <a:t>- Custom Hiring Center? </a:t>
            </a:r>
            <a:endParaRPr lang="en-US" sz="2400" dirty="0"/>
          </a:p>
          <a:p>
            <a:pPr lvl="1"/>
            <a:r>
              <a:rPr lang="en-US" dirty="0"/>
              <a:t>Rental value</a:t>
            </a:r>
            <a:endParaRPr lang="en-US" sz="2400" dirty="0"/>
          </a:p>
          <a:p>
            <a:pPr lvl="0"/>
            <a:r>
              <a:rPr lang="en-US" b="1" dirty="0"/>
              <a:t>Detailed Plan: </a:t>
            </a:r>
            <a:r>
              <a:rPr lang="en-US" dirty="0"/>
              <a:t>Farmer wise action plan with budgets and sources</a:t>
            </a:r>
            <a:endParaRPr lang="en-US" sz="2800" dirty="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371600"/>
            <a:ext cx="9144000" cy="5486400"/>
          </a:xfrm>
        </p:spPr>
        <p:txBody>
          <a:bodyPr>
            <a:normAutofit fontScale="92500" lnSpcReduction="20000"/>
          </a:bodyPr>
          <a:lstStyle/>
          <a:p>
            <a:pPr lvl="1"/>
            <a:r>
              <a:rPr lang="en-US" b="1" dirty="0"/>
              <a:t>Biomass Plantation on Bunds</a:t>
            </a:r>
            <a:endParaRPr lang="en-US" sz="2400" dirty="0"/>
          </a:p>
          <a:p>
            <a:pPr lvl="0"/>
            <a:r>
              <a:rPr lang="en-US" b="1" dirty="0"/>
              <a:t>Present practices</a:t>
            </a:r>
            <a:endParaRPr lang="en-US" sz="2800" dirty="0"/>
          </a:p>
          <a:p>
            <a:pPr lvl="1"/>
            <a:r>
              <a:rPr lang="en-US" dirty="0"/>
              <a:t>Was/ is there any practice of </a:t>
            </a:r>
            <a:r>
              <a:rPr lang="en-US" b="1" dirty="0"/>
              <a:t>biomass plantation on bunds</a:t>
            </a:r>
            <a:r>
              <a:rPr lang="en-US" dirty="0"/>
              <a:t>/ commons and adding </a:t>
            </a:r>
            <a:endParaRPr lang="en-US" sz="2400" dirty="0"/>
          </a:p>
          <a:p>
            <a:pPr lvl="1"/>
            <a:r>
              <a:rPr lang="en-US" dirty="0"/>
              <a:t>Are there any other practices for adding biomass to the soils?</a:t>
            </a:r>
            <a:endParaRPr lang="en-US" sz="2400" dirty="0"/>
          </a:p>
          <a:p>
            <a:pPr lvl="0"/>
            <a:r>
              <a:rPr lang="en-US" b="1" dirty="0"/>
              <a:t>Strategic Action Plan</a:t>
            </a:r>
            <a:endParaRPr lang="en-US" sz="2800" dirty="0"/>
          </a:p>
          <a:p>
            <a:pPr lvl="1"/>
            <a:r>
              <a:rPr lang="en-US" dirty="0"/>
              <a:t>What kind of biomass plants are needed?</a:t>
            </a:r>
            <a:endParaRPr lang="en-US" sz="2400" dirty="0"/>
          </a:p>
          <a:p>
            <a:pPr lvl="1"/>
            <a:r>
              <a:rPr lang="en-US" dirty="0"/>
              <a:t>Are there readily available in any nearby nursery? What is the distance? Who is maintaining/running the nursery?</a:t>
            </a:r>
            <a:endParaRPr lang="en-US" sz="2400" dirty="0"/>
          </a:p>
          <a:p>
            <a:pPr lvl="0"/>
            <a:r>
              <a:rPr lang="en-US" b="1" dirty="0"/>
              <a:t>Detailed plan: </a:t>
            </a:r>
            <a:r>
              <a:rPr lang="en-US" dirty="0"/>
              <a:t>Farmer wise action plan with budgets and sources</a:t>
            </a:r>
            <a:endParaRPr lang="en-US" sz="2800" dirty="0"/>
          </a:p>
          <a:p>
            <a:pPr>
              <a:buNone/>
            </a:pPr>
            <a:endParaRPr lang="en-US" sz="2800" dirty="0"/>
          </a:p>
          <a:p>
            <a:pPr>
              <a:buNone/>
            </a:pPr>
            <a:r>
              <a:rPr lang="en-US" b="1" dirty="0"/>
              <a:t> </a:t>
            </a:r>
            <a:endParaRPr lang="en-US" sz="2800" dirty="0"/>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r>
              <a:rPr lang="en-US" b="1" dirty="0"/>
              <a:t>Possible Action Plans/Points</a:t>
            </a:r>
            <a:endParaRPr lang="en-US" dirty="0"/>
          </a:p>
          <a:p>
            <a:pPr lvl="0"/>
            <a:r>
              <a:rPr lang="en-US" dirty="0"/>
              <a:t>Soil testing</a:t>
            </a:r>
          </a:p>
          <a:p>
            <a:pPr lvl="0"/>
            <a:r>
              <a:rPr lang="en-US" dirty="0"/>
              <a:t>Activities for development of problematic soils</a:t>
            </a:r>
          </a:p>
          <a:p>
            <a:pPr lvl="0"/>
            <a:r>
              <a:rPr lang="en-US" dirty="0"/>
              <a:t>Activities for improvement of soil fertility</a:t>
            </a:r>
          </a:p>
          <a:p>
            <a:pPr lvl="0"/>
            <a:r>
              <a:rPr lang="en-US" dirty="0"/>
              <a:t>Activities for production of compost</a:t>
            </a:r>
          </a:p>
          <a:p>
            <a:pPr lvl="0"/>
            <a:r>
              <a:rPr lang="en-US" dirty="0"/>
              <a:t>Activities for controlling soil erosion</a:t>
            </a:r>
          </a:p>
          <a:p>
            <a:pPr lvl="0"/>
            <a:r>
              <a:rPr lang="en-US" dirty="0"/>
              <a:t>Tank silt application</a:t>
            </a:r>
          </a:p>
          <a:p>
            <a:pPr lvl="0"/>
            <a:r>
              <a:rPr lang="en-US" dirty="0"/>
              <a:t>Raising nursery for biomass preparation </a:t>
            </a:r>
          </a:p>
          <a:p>
            <a:pPr lvl="0"/>
            <a:r>
              <a:rPr lang="en-US" dirty="0"/>
              <a:t>Seed dibbling on bunds for Biomass</a:t>
            </a:r>
          </a:p>
          <a:p>
            <a:pPr lvl="0"/>
            <a:r>
              <a:rPr lang="en-US" dirty="0"/>
              <a:t>What are the other practices in your experience…….</a:t>
            </a:r>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rmAutofit fontScale="90000"/>
          </a:bodyPr>
          <a:lstStyle/>
          <a:p>
            <a:r>
              <a:rPr lang="en-US" sz="2700" b="1" dirty="0"/>
              <a:t>Planning Exercise on Component #2: Water and Protective irrigation </a:t>
            </a:r>
            <a:r>
              <a:rPr lang="en-US" dirty="0"/>
              <a:t/>
            </a:r>
            <a:br>
              <a:rPr lang="en-US" dirty="0"/>
            </a:br>
            <a:endParaRPr lang="en-US" dirty="0"/>
          </a:p>
        </p:txBody>
      </p:sp>
      <p:sp>
        <p:nvSpPr>
          <p:cNvPr id="3" name="Content Placeholder 2"/>
          <p:cNvSpPr>
            <a:spLocks noGrp="1"/>
          </p:cNvSpPr>
          <p:nvPr>
            <p:ph idx="1"/>
          </p:nvPr>
        </p:nvSpPr>
        <p:spPr>
          <a:xfrm>
            <a:off x="457200" y="838200"/>
            <a:ext cx="8229600" cy="6019800"/>
          </a:xfrm>
        </p:spPr>
        <p:txBody>
          <a:bodyPr>
            <a:normAutofit fontScale="62500" lnSpcReduction="20000"/>
          </a:bodyPr>
          <a:lstStyle/>
          <a:p>
            <a:r>
              <a:rPr lang="en-US" b="1" dirty="0"/>
              <a:t>Process:</a:t>
            </a:r>
            <a:endParaRPr lang="en-US" sz="2800" dirty="0"/>
          </a:p>
          <a:p>
            <a:pPr lvl="0"/>
            <a:r>
              <a:rPr lang="en-US" b="1" dirty="0"/>
              <a:t>Exploration</a:t>
            </a:r>
            <a:endParaRPr lang="en-US" sz="2800" dirty="0"/>
          </a:p>
          <a:p>
            <a:pPr lvl="0"/>
            <a:r>
              <a:rPr lang="en-US" b="1" dirty="0"/>
              <a:t>Mapping Water Resources in the Learning Site:</a:t>
            </a:r>
            <a:endParaRPr lang="en-US" sz="2800" dirty="0"/>
          </a:p>
          <a:p>
            <a:pPr lvl="1"/>
            <a:r>
              <a:rPr lang="en-US" dirty="0"/>
              <a:t> Use the Base Map with drainage lines </a:t>
            </a:r>
            <a:endParaRPr lang="en-US" sz="2400" dirty="0"/>
          </a:p>
          <a:p>
            <a:pPr lvl="1"/>
            <a:r>
              <a:rPr lang="en-US" dirty="0"/>
              <a:t>Map water bodies on the map: </a:t>
            </a:r>
            <a:endParaRPr lang="en-US" sz="2400" dirty="0"/>
          </a:p>
          <a:p>
            <a:pPr lvl="2"/>
            <a:r>
              <a:rPr lang="en-US" dirty="0"/>
              <a:t>drainage lines, </a:t>
            </a:r>
            <a:r>
              <a:rPr lang="en-US" dirty="0" err="1"/>
              <a:t>checkdams</a:t>
            </a:r>
            <a:r>
              <a:rPr lang="en-US" dirty="0"/>
              <a:t>, tanks, ponds and other water bodies. Note for each water body:</a:t>
            </a:r>
            <a:endParaRPr lang="en-US" sz="2000" dirty="0"/>
          </a:p>
          <a:p>
            <a:pPr lvl="2"/>
            <a:r>
              <a:rPr lang="en-US" dirty="0"/>
              <a:t>Map the </a:t>
            </a:r>
            <a:r>
              <a:rPr lang="en-US" dirty="0" err="1"/>
              <a:t>borewells</a:t>
            </a:r>
            <a:r>
              <a:rPr lang="en-US" dirty="0"/>
              <a:t> and open wells</a:t>
            </a:r>
            <a:endParaRPr lang="en-US" sz="2000" dirty="0"/>
          </a:p>
          <a:p>
            <a:pPr lvl="2"/>
            <a:r>
              <a:rPr lang="en-US" dirty="0"/>
              <a:t>Number each water body (surface and groundwater)</a:t>
            </a:r>
            <a:endParaRPr lang="en-US" sz="2000" dirty="0"/>
          </a:p>
          <a:p>
            <a:pPr lvl="1"/>
            <a:r>
              <a:rPr lang="en-US" dirty="0"/>
              <a:t>For </a:t>
            </a:r>
            <a:r>
              <a:rPr lang="en-US" b="1" dirty="0"/>
              <a:t>each </a:t>
            </a:r>
            <a:r>
              <a:rPr lang="en-US" b="1" dirty="0" err="1"/>
              <a:t>waterbody</a:t>
            </a:r>
            <a:r>
              <a:rPr lang="en-US" dirty="0"/>
              <a:t> (surface and groundwater) ask for the following:</a:t>
            </a:r>
            <a:endParaRPr lang="en-US" sz="2400" dirty="0"/>
          </a:p>
          <a:p>
            <a:pPr lvl="2"/>
            <a:r>
              <a:rPr lang="en-US" dirty="0"/>
              <a:t>Ownership (name of owner(s) &amp; private or common)</a:t>
            </a:r>
            <a:endParaRPr lang="en-US" sz="2000" dirty="0"/>
          </a:p>
          <a:p>
            <a:pPr lvl="2"/>
            <a:r>
              <a:rPr lang="en-US" dirty="0"/>
              <a:t>Last month of water availability (i.e. when it dries up?).</a:t>
            </a:r>
            <a:endParaRPr lang="en-US" sz="2000" dirty="0"/>
          </a:p>
          <a:p>
            <a:pPr lvl="0"/>
            <a:r>
              <a:rPr lang="en-US" b="1" dirty="0"/>
              <a:t>Mapping Irrigated Areas and Crops irrigated </a:t>
            </a:r>
            <a:endParaRPr lang="en-US" sz="2800" dirty="0"/>
          </a:p>
          <a:p>
            <a:pPr lvl="2"/>
            <a:r>
              <a:rPr lang="en-US" dirty="0"/>
              <a:t>Name of the crop and extent of area presently irrigated by each water body, both for </a:t>
            </a:r>
            <a:r>
              <a:rPr lang="en-US" dirty="0" err="1"/>
              <a:t>kharif</a:t>
            </a:r>
            <a:r>
              <a:rPr lang="en-US" dirty="0"/>
              <a:t> and Rabi (also, map the plots irrigated on the map).</a:t>
            </a:r>
            <a:endParaRPr lang="en-US" sz="2000" dirty="0"/>
          </a:p>
          <a:p>
            <a:pPr lvl="2"/>
            <a:r>
              <a:rPr lang="en-US" dirty="0"/>
              <a:t>Irrigation practices used in each water body: flood flow, channels, sprinklers, drips</a:t>
            </a:r>
            <a:endParaRPr lang="en-US" sz="2000" dirty="0"/>
          </a:p>
          <a:p>
            <a:r>
              <a:rPr lang="en-US" dirty="0"/>
              <a:t> </a:t>
            </a:r>
            <a:r>
              <a:rPr lang="en-US" b="1" dirty="0" smtClean="0"/>
              <a:t>When </a:t>
            </a:r>
            <a:r>
              <a:rPr lang="en-US" b="1" dirty="0"/>
              <a:t>do drought spells occur? (Types of </a:t>
            </a:r>
            <a:r>
              <a:rPr lang="en-US" b="1" dirty="0" err="1"/>
              <a:t>droughtspells</a:t>
            </a:r>
            <a:r>
              <a:rPr lang="en-US" b="1" dirty="0"/>
              <a:t>)</a:t>
            </a:r>
            <a:endParaRPr lang="en-US" sz="2800" dirty="0"/>
          </a:p>
          <a:p>
            <a:pPr lvl="2"/>
            <a:r>
              <a:rPr lang="en-US" dirty="0"/>
              <a:t>On a calendar (15 days interval from 15</a:t>
            </a:r>
            <a:r>
              <a:rPr lang="en-US" baseline="30000" dirty="0"/>
              <a:t>th</a:t>
            </a:r>
            <a:r>
              <a:rPr lang="en-US" dirty="0"/>
              <a:t> May to 31</a:t>
            </a:r>
            <a:r>
              <a:rPr lang="en-US" baseline="30000" dirty="0"/>
              <a:t>st</a:t>
            </a:r>
            <a:r>
              <a:rPr lang="en-US" dirty="0"/>
              <a:t> Dec) mark the perception of </a:t>
            </a:r>
            <a:r>
              <a:rPr lang="en-US" dirty="0" err="1"/>
              <a:t>droughtspells</a:t>
            </a:r>
            <a:r>
              <a:rPr lang="en-US" dirty="0"/>
              <a:t> (of about 10 days &amp; of about 15 days); i.e. when does drought spell of these two durations occur. </a:t>
            </a:r>
            <a:endParaRPr lang="en-US" sz="2000" dirty="0"/>
          </a:p>
          <a:p>
            <a:r>
              <a:rPr lang="en-US" dirty="0"/>
              <a:t>- At sowing time</a:t>
            </a:r>
            <a:endParaRPr lang="en-US" sz="2800" dirty="0"/>
          </a:p>
          <a:p>
            <a:r>
              <a:rPr lang="en-US" dirty="0"/>
              <a:t>- during crop growth</a:t>
            </a:r>
            <a:endParaRPr lang="en-US" sz="2800" dirty="0"/>
          </a:p>
          <a:p>
            <a:pPr lvl="2"/>
            <a:r>
              <a:rPr lang="en-US" dirty="0"/>
              <a:t>Map/ list the water bodies (surface and groundwater) where water is available during the period. </a:t>
            </a:r>
            <a:endParaRPr lang="en-US" sz="2000" dirty="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304800"/>
            <a:ext cx="9144000" cy="6553200"/>
          </a:xfrm>
        </p:spPr>
        <p:txBody>
          <a:bodyPr>
            <a:normAutofit fontScale="62500" lnSpcReduction="20000"/>
          </a:bodyPr>
          <a:lstStyle/>
          <a:p>
            <a:pPr lvl="0">
              <a:buNone/>
            </a:pPr>
            <a:r>
              <a:rPr lang="en-US" b="1" dirty="0"/>
              <a:t>Arriving at Strategic Plans:</a:t>
            </a:r>
            <a:endParaRPr lang="en-US" sz="2800" dirty="0"/>
          </a:p>
          <a:p>
            <a:pPr lvl="0"/>
            <a:r>
              <a:rPr lang="en-US" b="1" dirty="0"/>
              <a:t>Planning for Protective Irrigation from Existing Sources</a:t>
            </a:r>
            <a:endParaRPr lang="en-US" sz="2800" dirty="0"/>
          </a:p>
          <a:p>
            <a:pPr lvl="2"/>
            <a:r>
              <a:rPr lang="en-US" dirty="0"/>
              <a:t>For each LMU area (numbered) identify sources of protective irrigation on the map.</a:t>
            </a:r>
            <a:endParaRPr lang="en-US" sz="2000" dirty="0"/>
          </a:p>
          <a:p>
            <a:pPr lvl="2"/>
            <a:r>
              <a:rPr lang="en-US" dirty="0"/>
              <a:t>Assess if the water bodies will have water during the stage.</a:t>
            </a:r>
            <a:endParaRPr lang="en-US" sz="2000" dirty="0"/>
          </a:p>
          <a:p>
            <a:pPr lvl="0"/>
            <a:r>
              <a:rPr lang="en-US" b="1" dirty="0"/>
              <a:t>Provide Inputs on Protective Irrigation Options: (Use Flip Chart on Protective Irrigation)</a:t>
            </a:r>
            <a:endParaRPr lang="en-US" sz="2800" dirty="0"/>
          </a:p>
          <a:p>
            <a:pPr lvl="2"/>
            <a:r>
              <a:rPr lang="en-US" sz="2300" b="1" dirty="0"/>
              <a:t>Ensuring Timely Sowing</a:t>
            </a:r>
            <a:r>
              <a:rPr lang="en-US" sz="2300" dirty="0"/>
              <a:t>: (show the photographs/ flip chart slides)</a:t>
            </a:r>
          </a:p>
          <a:p>
            <a:pPr lvl="3"/>
            <a:r>
              <a:rPr lang="en-US" sz="2300" dirty="0"/>
              <a:t>Option 1: Row wetting and seeding. If the forecast is not very negative and when rains are expected within 10 to 15 days; instead of losing the season – farmer can sow row crops like </a:t>
            </a:r>
            <a:r>
              <a:rPr lang="en-US" sz="2300" dirty="0" err="1"/>
              <a:t>redgram</a:t>
            </a:r>
            <a:r>
              <a:rPr lang="en-US" sz="2300" dirty="0"/>
              <a:t> by applying water. </a:t>
            </a:r>
            <a:r>
              <a:rPr lang="en-US" sz="2300" dirty="0" err="1"/>
              <a:t>Aquaplanter</a:t>
            </a:r>
            <a:r>
              <a:rPr lang="en-US" sz="2300" dirty="0"/>
              <a:t> – for groundnut for e.g. enables it.</a:t>
            </a:r>
          </a:p>
          <a:p>
            <a:pPr lvl="3"/>
            <a:r>
              <a:rPr lang="en-US" sz="2300" dirty="0"/>
              <a:t>Option 2: Tanker providing irrigation attached with a plough (seeding).</a:t>
            </a:r>
          </a:p>
          <a:p>
            <a:pPr lvl="2"/>
            <a:r>
              <a:rPr lang="en-US" sz="2300" b="1" dirty="0"/>
              <a:t>Protective Irrigation with Lined Farm Ponds:</a:t>
            </a:r>
            <a:r>
              <a:rPr lang="en-US" sz="2300" dirty="0"/>
              <a:t>(discussion with photographs)</a:t>
            </a:r>
          </a:p>
          <a:p>
            <a:pPr lvl="3"/>
            <a:r>
              <a:rPr lang="en-US" sz="2300" dirty="0"/>
              <a:t>Each farm pond of size 10 m x 10m x 2.5 m = 250 </a:t>
            </a:r>
            <a:r>
              <a:rPr lang="en-US" sz="2300" dirty="0" err="1"/>
              <a:t>cu.m</a:t>
            </a:r>
            <a:r>
              <a:rPr lang="en-US" sz="2300" dirty="0"/>
              <a:t> volume</a:t>
            </a:r>
          </a:p>
          <a:p>
            <a:pPr lvl="3"/>
            <a:r>
              <a:rPr lang="en-US" sz="2300" dirty="0"/>
              <a:t>5 acres x 100 mm rainfall </a:t>
            </a:r>
          </a:p>
          <a:p>
            <a:pPr lvl="3"/>
            <a:r>
              <a:rPr lang="en-US" sz="2300" dirty="0"/>
              <a:t>5  acres x 4046 </a:t>
            </a:r>
            <a:r>
              <a:rPr lang="en-US" sz="2300" dirty="0" err="1"/>
              <a:t>sq.m</a:t>
            </a:r>
            <a:r>
              <a:rPr lang="en-US" sz="2300" dirty="0"/>
              <a:t>/ac x 100/1000 meter rainfall = 2023 </a:t>
            </a:r>
            <a:r>
              <a:rPr lang="en-US" sz="2300" dirty="0" err="1"/>
              <a:t>cu.m</a:t>
            </a:r>
            <a:r>
              <a:rPr lang="en-US" sz="2300" dirty="0"/>
              <a:t> rain water.</a:t>
            </a:r>
          </a:p>
          <a:p>
            <a:pPr lvl="3"/>
            <a:r>
              <a:rPr lang="en-US" sz="2300" dirty="0"/>
              <a:t>Of this even 20% is runoff = 404 </a:t>
            </a:r>
            <a:r>
              <a:rPr lang="en-US" sz="2300" dirty="0" err="1"/>
              <a:t>cu.m</a:t>
            </a:r>
            <a:r>
              <a:rPr lang="en-US" sz="2300" dirty="0"/>
              <a:t> of runoff water that can be collected into farm ponds. This is more than one filling of the farm pond. Experience suggests that such farm ponds (1 in 5 acres drainage area) can fill 2 to 3 times during a season depending on rainfall.</a:t>
            </a:r>
          </a:p>
          <a:p>
            <a:pPr lvl="2"/>
            <a:r>
              <a:rPr lang="en-US" sz="2300" dirty="0"/>
              <a:t>Water lifting devises &amp; Diesel / electric Pumps:</a:t>
            </a:r>
          </a:p>
          <a:p>
            <a:pPr lvl="2"/>
            <a:r>
              <a:rPr lang="en-US" sz="2300" b="1" dirty="0"/>
              <a:t>Mobile Protective Irrigation:</a:t>
            </a:r>
            <a:endParaRPr lang="en-US" sz="2300" dirty="0"/>
          </a:p>
          <a:p>
            <a:pPr lvl="3"/>
            <a:r>
              <a:rPr lang="en-US" sz="2300" dirty="0"/>
              <a:t>Water can also be transported within limited/ economic distances. Explore if such options exist. There are 2 possibilities:</a:t>
            </a:r>
          </a:p>
          <a:p>
            <a:pPr lvl="5"/>
            <a:r>
              <a:rPr lang="en-US" sz="2300" dirty="0"/>
              <a:t>Pumping from any water source – tank / </a:t>
            </a:r>
            <a:r>
              <a:rPr lang="en-US" sz="2300" dirty="0" err="1"/>
              <a:t>borewell</a:t>
            </a:r>
            <a:r>
              <a:rPr lang="en-US" sz="2300" dirty="0"/>
              <a:t> / open well and irrigating using sprinklers/ drips.</a:t>
            </a:r>
          </a:p>
          <a:p>
            <a:pPr lvl="5"/>
            <a:r>
              <a:rPr lang="en-US" sz="2300" dirty="0"/>
              <a:t>Filling in a tanker from a water source and transporting to the field.</a:t>
            </a:r>
          </a:p>
          <a:p>
            <a:pPr lvl="3"/>
            <a:r>
              <a:rPr lang="en-US" sz="2300" dirty="0"/>
              <a:t>Arrive at number of sprinklers, pipes, pumps etc., required to be placed at the Custom hiring Centers (</a:t>
            </a:r>
            <a:r>
              <a:rPr lang="en-US" sz="2300" dirty="0" err="1"/>
              <a:t>CLiCs</a:t>
            </a:r>
            <a:r>
              <a:rPr lang="en-US" sz="2300" dirty="0"/>
              <a:t>). This also includes </a:t>
            </a:r>
            <a:r>
              <a:rPr lang="en-US" sz="2300" dirty="0" err="1"/>
              <a:t>aquaplanters</a:t>
            </a:r>
            <a:r>
              <a:rPr lang="en-US" sz="2300" dirty="0"/>
              <a:t>.</a:t>
            </a:r>
          </a:p>
          <a:p>
            <a:pPr>
              <a:buNone/>
            </a:pPr>
            <a:r>
              <a:rPr lang="en-US" sz="2300" dirty="0"/>
              <a:t> </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b="1" dirty="0"/>
              <a:t>Plan for Farm Ponds:</a:t>
            </a:r>
            <a:endParaRPr lang="en-US" sz="2800" dirty="0"/>
          </a:p>
          <a:p>
            <a:pPr lvl="2"/>
            <a:r>
              <a:rPr lang="en-US" dirty="0"/>
              <a:t>Mark best locations for farm ponds on the map; along with the names of farmers and plot numbers.</a:t>
            </a:r>
            <a:endParaRPr lang="en-US" sz="2000" dirty="0"/>
          </a:p>
          <a:p>
            <a:pPr lvl="2"/>
            <a:r>
              <a:rPr lang="en-US" dirty="0"/>
              <a:t>Since every plot can’t have farm ponds; agreements have to be reached among neighboring farmers on water sharing  from farm ponds.</a:t>
            </a:r>
            <a:endParaRPr lang="en-US" sz="2000" dirty="0"/>
          </a:p>
          <a:p>
            <a:pPr lvl="2"/>
            <a:r>
              <a:rPr lang="en-US" dirty="0"/>
              <a:t>Site verification and farmers’ consent (including on contribution) to be taken later</a:t>
            </a:r>
            <a:r>
              <a:rPr lang="en-US" dirty="0" smtClean="0"/>
              <a:t>.</a:t>
            </a:r>
          </a:p>
          <a:p>
            <a:pPr lvl="2"/>
            <a:r>
              <a:rPr lang="en-US" sz="2000" dirty="0"/>
              <a:t>How do we prioritize the farm ponds as the total budget available for this purpose is limited. (one way is to allocate within LMUs).</a:t>
            </a:r>
          </a:p>
          <a:p>
            <a:pPr lvl="2"/>
            <a:r>
              <a:rPr lang="en-US" sz="2000" dirty="0"/>
              <a:t>Arrive at the list of prioritized farm ponds </a:t>
            </a:r>
          </a:p>
          <a:p>
            <a:pPr lvl="2"/>
            <a:endParaRPr lang="en-US"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lvl="0"/>
            <a:r>
              <a:rPr lang="en-US" b="1" dirty="0"/>
              <a:t>Explore Possibilities of Groundwater </a:t>
            </a:r>
            <a:r>
              <a:rPr lang="en-US" b="1" dirty="0" err="1"/>
              <a:t>Collectivisation</a:t>
            </a:r>
            <a:r>
              <a:rPr lang="en-US" b="1" dirty="0"/>
              <a:t>:</a:t>
            </a:r>
            <a:endParaRPr lang="en-US" sz="2800" dirty="0"/>
          </a:p>
          <a:p>
            <a:pPr lvl="2"/>
            <a:r>
              <a:rPr lang="en-US" dirty="0"/>
              <a:t>Explain about groundwater collectivization.</a:t>
            </a:r>
            <a:endParaRPr lang="en-US" sz="2000" dirty="0"/>
          </a:p>
          <a:p>
            <a:pPr lvl="2"/>
            <a:r>
              <a:rPr lang="en-US" dirty="0"/>
              <a:t>If there is potential, this can be taken up separately.</a:t>
            </a:r>
            <a:endParaRPr lang="en-US" sz="2000" dirty="0"/>
          </a:p>
          <a:p>
            <a:pPr lvl="2"/>
            <a:r>
              <a:rPr lang="en-US" dirty="0"/>
              <a:t>Get the farmers and area that they would like to bring under collectivization.</a:t>
            </a:r>
            <a:endParaRPr lang="en-US" sz="2000" dirty="0"/>
          </a:p>
          <a:p>
            <a:pPr lvl="0"/>
            <a:r>
              <a:rPr lang="en-US" b="1" dirty="0"/>
              <a:t>Establishing a Rain-</a:t>
            </a:r>
            <a:r>
              <a:rPr lang="en-US" b="1" dirty="0" err="1"/>
              <a:t>guaze</a:t>
            </a:r>
            <a:r>
              <a:rPr lang="en-US" b="1" dirty="0"/>
              <a:t>:</a:t>
            </a:r>
            <a:endParaRPr lang="en-US" sz="2800" dirty="0"/>
          </a:p>
          <a:p>
            <a:pPr lvl="2"/>
            <a:r>
              <a:rPr lang="en-US" dirty="0"/>
              <a:t>For monitoring rainfall, drought spells etc., it is important to install a </a:t>
            </a:r>
            <a:r>
              <a:rPr lang="en-US" dirty="0" err="1"/>
              <a:t>rainguage</a:t>
            </a:r>
            <a:r>
              <a:rPr lang="en-US" dirty="0"/>
              <a:t> (even a low cost one) at the FFS sites. This along with weather forecasts help in arriving at decisions on protective irrigation for each LMUs.</a:t>
            </a:r>
            <a:endParaRPr lang="en-US" sz="2000" dirty="0"/>
          </a:p>
          <a:p>
            <a:pPr lvl="2"/>
            <a:r>
              <a:rPr lang="en-US" dirty="0"/>
              <a:t>Identify location, who takes responsibility of recording etc.</a:t>
            </a:r>
            <a:endParaRPr lang="en-US" sz="2000" dirty="0"/>
          </a:p>
          <a:p>
            <a:pPr lvl="0"/>
            <a:r>
              <a:rPr lang="en-US" b="1" dirty="0"/>
              <a:t>Drinking Water for Livestock: </a:t>
            </a:r>
            <a:endParaRPr lang="en-US" sz="2800" dirty="0"/>
          </a:p>
          <a:p>
            <a:pPr lvl="2"/>
            <a:r>
              <a:rPr lang="en-US" dirty="0"/>
              <a:t>Mark the normal livestock tracks passing through the “Learning Site”</a:t>
            </a:r>
            <a:endParaRPr lang="en-US" sz="2000" dirty="0"/>
          </a:p>
          <a:p>
            <a:pPr lvl="2"/>
            <a:r>
              <a:rPr lang="en-US" dirty="0"/>
              <a:t>Plan and provide for a water trough (with small height for small ruminants) that can be filled with a </a:t>
            </a:r>
            <a:r>
              <a:rPr lang="en-US" dirty="0" err="1"/>
              <a:t>borewell</a:t>
            </a:r>
            <a:r>
              <a:rPr lang="en-US" dirty="0"/>
              <a:t> (or other source) for livestock drinking water.</a:t>
            </a:r>
            <a:endParaRPr lang="en-US" sz="2000" dirty="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lvl="0"/>
            <a:r>
              <a:rPr lang="en-US" b="1" dirty="0"/>
              <a:t>Summary of the Protective Irrigation Plans:</a:t>
            </a:r>
            <a:endParaRPr lang="en-US" sz="2800" dirty="0"/>
          </a:p>
          <a:p>
            <a:pPr lvl="2"/>
            <a:r>
              <a:rPr lang="en-US" dirty="0"/>
              <a:t>The LMUs marked on the map (numbered) with their drought vulnerability status.</a:t>
            </a:r>
            <a:endParaRPr lang="en-US" sz="2000" dirty="0"/>
          </a:p>
          <a:p>
            <a:pPr lvl="2"/>
            <a:r>
              <a:rPr lang="en-US" dirty="0"/>
              <a:t>Plan (source) of protective irrigation for each numbered LMU.</a:t>
            </a:r>
            <a:endParaRPr lang="en-US" sz="2000" dirty="0"/>
          </a:p>
          <a:p>
            <a:pPr lvl="2"/>
            <a:r>
              <a:rPr lang="en-US" dirty="0"/>
              <a:t>How many LMUs are covered and how many not covered? Reasons for non-coverage.</a:t>
            </a:r>
            <a:endParaRPr lang="en-US" sz="2000" dirty="0"/>
          </a:p>
          <a:p>
            <a:pPr lvl="2"/>
            <a:r>
              <a:rPr lang="en-US" dirty="0"/>
              <a:t>LMU wise sources for protective irrigation &amp; agreement of the group (and consent for the farmer on sharing water).</a:t>
            </a:r>
            <a:endParaRPr lang="en-US" sz="2000" dirty="0"/>
          </a:p>
          <a:p>
            <a:pPr lvl="2"/>
            <a:r>
              <a:rPr lang="en-US" dirty="0"/>
              <a:t>Sharing agreements and consent letters from farmers on water sharing.</a:t>
            </a:r>
            <a:endParaRPr lang="en-US" sz="2000" dirty="0"/>
          </a:p>
          <a:p>
            <a:pPr lvl="2"/>
            <a:r>
              <a:rPr lang="en-US" dirty="0"/>
              <a:t>What are the protective irrigation related equipment required? Norms for their use.</a:t>
            </a:r>
            <a:endParaRPr lang="en-US" sz="2000" dirty="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b="1" dirty="0"/>
              <a:t>Planning Exercise on Component #3: Crop Systems and Seed</a:t>
            </a:r>
            <a:r>
              <a:rPr lang="en-US" dirty="0"/>
              <a:t/>
            </a:r>
            <a:br>
              <a:rPr lang="en-US" dirty="0"/>
            </a:br>
            <a:endParaRPr lang="en-US" dirty="0"/>
          </a:p>
        </p:txBody>
      </p:sp>
      <p:sp>
        <p:nvSpPr>
          <p:cNvPr id="3" name="Content Placeholder 2"/>
          <p:cNvSpPr>
            <a:spLocks noGrp="1"/>
          </p:cNvSpPr>
          <p:nvPr>
            <p:ph idx="1"/>
          </p:nvPr>
        </p:nvSpPr>
        <p:spPr>
          <a:xfrm>
            <a:off x="0" y="685800"/>
            <a:ext cx="9144000" cy="6172200"/>
          </a:xfrm>
        </p:spPr>
        <p:txBody>
          <a:bodyPr>
            <a:normAutofit fontScale="55000" lnSpcReduction="20000"/>
          </a:bodyPr>
          <a:lstStyle/>
          <a:p>
            <a:r>
              <a:rPr lang="en-US" b="1" dirty="0"/>
              <a:t>Overall Purpose:  </a:t>
            </a:r>
            <a:r>
              <a:rPr lang="en-US" dirty="0"/>
              <a:t>Plan for diversifying the crop systems to increase climate resilience and </a:t>
            </a:r>
          </a:p>
          <a:p>
            <a:r>
              <a:rPr lang="en-US" b="1" dirty="0"/>
              <a:t>Specific Purpose:</a:t>
            </a:r>
            <a:endParaRPr lang="en-US" dirty="0"/>
          </a:p>
          <a:p>
            <a:pPr lvl="0"/>
            <a:r>
              <a:rPr lang="en-US" dirty="0"/>
              <a:t>Mapping existing agronomic practices specific to crop systems, patterns and seed availability</a:t>
            </a:r>
          </a:p>
          <a:p>
            <a:pPr lvl="0"/>
            <a:r>
              <a:rPr lang="en-US" dirty="0"/>
              <a:t>Planning the options to increase climate resilience through reducing diversifying crops</a:t>
            </a:r>
          </a:p>
          <a:p>
            <a:pPr lvl="0"/>
            <a:r>
              <a:rPr lang="en-US" dirty="0"/>
              <a:t>Create necessary support systems (seed and information)</a:t>
            </a:r>
          </a:p>
          <a:p>
            <a:r>
              <a:rPr lang="en-US" b="1" dirty="0" smtClean="0"/>
              <a:t>Process</a:t>
            </a:r>
            <a:r>
              <a:rPr lang="en-US" b="1" dirty="0"/>
              <a:t>:</a:t>
            </a:r>
            <a:endParaRPr lang="en-US" sz="2800" dirty="0"/>
          </a:p>
          <a:p>
            <a:pPr lvl="0"/>
            <a:r>
              <a:rPr lang="en-US" b="1" dirty="0"/>
              <a:t>Exploration</a:t>
            </a:r>
            <a:endParaRPr lang="en-US" sz="2800" dirty="0"/>
          </a:p>
          <a:p>
            <a:pPr lvl="1"/>
            <a:r>
              <a:rPr lang="en-US" b="1" dirty="0"/>
              <a:t>Mapping Past and present crop systems and management practices</a:t>
            </a:r>
            <a:endParaRPr lang="en-US" sz="2400" dirty="0"/>
          </a:p>
          <a:p>
            <a:pPr lvl="2"/>
            <a:r>
              <a:rPr lang="en-US" dirty="0"/>
              <a:t>Ask the farmers to list the crops during this 10 years, 11-20 years and 21-30 years</a:t>
            </a:r>
            <a:endParaRPr lang="en-US" sz="2000" dirty="0"/>
          </a:p>
          <a:p>
            <a:pPr lvl="2"/>
            <a:r>
              <a:rPr lang="en-US" dirty="0"/>
              <a:t>What is the reason for adapting this cropping systems? What are the advantages?</a:t>
            </a:r>
            <a:endParaRPr lang="en-US" sz="2000" dirty="0"/>
          </a:p>
          <a:p>
            <a:pPr lvl="2"/>
            <a:r>
              <a:rPr lang="en-US" dirty="0"/>
              <a:t>What are the reasons for quitting the previous crop systems</a:t>
            </a:r>
            <a:endParaRPr lang="en-US" sz="2000" dirty="0"/>
          </a:p>
          <a:p>
            <a:pPr lvl="2"/>
            <a:r>
              <a:rPr lang="en-US" dirty="0"/>
              <a:t>Is it good for soil health?</a:t>
            </a:r>
            <a:endParaRPr lang="en-US" sz="2000" dirty="0"/>
          </a:p>
          <a:p>
            <a:pPr lvl="2"/>
            <a:r>
              <a:rPr lang="en-US" dirty="0"/>
              <a:t>Does this consume less water?</a:t>
            </a:r>
            <a:endParaRPr lang="en-US" sz="2000" dirty="0"/>
          </a:p>
          <a:p>
            <a:pPr lvl="2"/>
            <a:r>
              <a:rPr lang="en-US" dirty="0"/>
              <a:t>Is it climate resilient?</a:t>
            </a:r>
            <a:endParaRPr lang="en-US" sz="2000" dirty="0"/>
          </a:p>
          <a:p>
            <a:pPr lvl="2"/>
            <a:r>
              <a:rPr lang="en-US" dirty="0"/>
              <a:t>Is it reducing cost of cultivation?</a:t>
            </a:r>
            <a:endParaRPr lang="en-US" sz="2000" dirty="0"/>
          </a:p>
          <a:p>
            <a:pPr lvl="2"/>
            <a:r>
              <a:rPr lang="en-US" dirty="0"/>
              <a:t>What is the net income?</a:t>
            </a:r>
            <a:endParaRPr lang="en-US" sz="2000" dirty="0"/>
          </a:p>
          <a:p>
            <a:pPr lvl="1"/>
            <a:r>
              <a:rPr lang="en-US" b="1" dirty="0"/>
              <a:t>Ask the farmers about options to utilize the rainfall throughout the year</a:t>
            </a:r>
            <a:endParaRPr lang="en-US" sz="2400" dirty="0"/>
          </a:p>
          <a:p>
            <a:pPr lvl="1"/>
            <a:r>
              <a:rPr lang="en-US" b="1" dirty="0"/>
              <a:t>Ask the farmers options to get most from the land</a:t>
            </a:r>
            <a:endParaRPr lang="en-US" sz="2400" dirty="0"/>
          </a:p>
          <a:p>
            <a:pPr lvl="2"/>
            <a:r>
              <a:rPr lang="en-US" dirty="0"/>
              <a:t>Food grains</a:t>
            </a:r>
            <a:endParaRPr lang="en-US" sz="2000" dirty="0"/>
          </a:p>
          <a:p>
            <a:pPr lvl="2"/>
            <a:r>
              <a:rPr lang="en-US" dirty="0"/>
              <a:t>Fodder</a:t>
            </a:r>
            <a:endParaRPr lang="en-US" sz="2000" dirty="0"/>
          </a:p>
          <a:p>
            <a:pPr lvl="2"/>
            <a:r>
              <a:rPr lang="en-US" dirty="0"/>
              <a:t>Soil Biomass</a:t>
            </a:r>
            <a:endParaRPr lang="en-US" sz="2000" dirty="0"/>
          </a:p>
          <a:p>
            <a:pPr lvl="2"/>
            <a:r>
              <a:rPr lang="en-US" dirty="0"/>
              <a:t>Expanding the duration of soil cover, etc</a:t>
            </a:r>
            <a:endParaRPr lang="en-US" sz="2000" dirty="0"/>
          </a:p>
          <a:p>
            <a:pPr>
              <a:buNone/>
            </a:pPr>
            <a:r>
              <a:rPr lang="en-US" b="1" dirty="0"/>
              <a:t> </a:t>
            </a:r>
            <a:endParaRPr lang="en-US" sz="2800" dirty="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US" sz="3100" b="1" dirty="0"/>
              <a:t>Participatory Planning Module on</a:t>
            </a:r>
            <a:r>
              <a:rPr lang="en-US" sz="3100" dirty="0"/>
              <a:t/>
            </a:r>
            <a:br>
              <a:rPr lang="en-US" sz="3100" dirty="0"/>
            </a:br>
            <a:r>
              <a:rPr lang="en-US" sz="3100" b="1" dirty="0"/>
              <a:t>‘Climate Resilient </a:t>
            </a:r>
            <a:r>
              <a:rPr lang="en-US" sz="3100" b="1" dirty="0" err="1"/>
              <a:t>Rainfed</a:t>
            </a:r>
            <a:r>
              <a:rPr lang="en-US" sz="3100" b="1" dirty="0"/>
              <a:t> Agriculture in the “Learning Site”</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Identify </a:t>
            </a:r>
            <a:r>
              <a:rPr lang="en-US" dirty="0"/>
              <a:t>the proposed areas through Participatory Rural Appraisal (PRA) </a:t>
            </a:r>
            <a:r>
              <a:rPr lang="en-US" dirty="0" smtClean="0"/>
              <a:t>exercises-100 ha</a:t>
            </a:r>
          </a:p>
          <a:p>
            <a:r>
              <a:rPr lang="en-US" dirty="0" smtClean="0"/>
              <a:t>A ‘Learning Site’ of around 100 ha area in each cluster of 3 Gram </a:t>
            </a:r>
            <a:r>
              <a:rPr lang="en-US" dirty="0" err="1" smtClean="0"/>
              <a:t>Panchayats</a:t>
            </a:r>
            <a:r>
              <a:rPr lang="en-US" dirty="0" smtClean="0"/>
              <a:t> </a:t>
            </a:r>
          </a:p>
          <a:p>
            <a:r>
              <a:rPr lang="en-US" dirty="0"/>
              <a:t>Check list for PRA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0"/>
            <a:ext cx="9144000" cy="6858000"/>
          </a:xfrm>
        </p:spPr>
        <p:txBody>
          <a:bodyPr>
            <a:normAutofit fontScale="70000" lnSpcReduction="20000"/>
          </a:bodyPr>
          <a:lstStyle/>
          <a:p>
            <a:pPr lvl="0"/>
            <a:r>
              <a:rPr lang="en-US" b="1" dirty="0"/>
              <a:t>Arriving at Strategic Plans</a:t>
            </a:r>
            <a:endParaRPr lang="en-US" sz="2800" dirty="0"/>
          </a:p>
          <a:p>
            <a:pPr lvl="1"/>
            <a:r>
              <a:rPr lang="en-US" b="1" dirty="0"/>
              <a:t>Is the present cropping system drought resilient and most economical?</a:t>
            </a:r>
            <a:endParaRPr lang="en-US" sz="2400" dirty="0"/>
          </a:p>
          <a:p>
            <a:pPr lvl="1"/>
            <a:r>
              <a:rPr lang="en-US" b="1" dirty="0"/>
              <a:t>What is the spread of rains in a year</a:t>
            </a:r>
            <a:endParaRPr lang="en-US" sz="2400" dirty="0"/>
          </a:p>
          <a:p>
            <a:pPr lvl="1"/>
            <a:r>
              <a:rPr lang="en-US" b="1" dirty="0"/>
              <a:t>Can we diversify the crops to utilize rainfall available throughout the year to cover soils, to get more crops in a single season? </a:t>
            </a:r>
            <a:endParaRPr lang="en-US" sz="2400" dirty="0"/>
          </a:p>
          <a:p>
            <a:pPr lvl="2"/>
            <a:r>
              <a:rPr lang="en-US" dirty="0"/>
              <a:t>What crops can be mixed (straight growing/erect, bushy, creepers, etc)</a:t>
            </a:r>
            <a:endParaRPr lang="en-US" sz="2000" dirty="0"/>
          </a:p>
          <a:p>
            <a:pPr lvl="2"/>
            <a:r>
              <a:rPr lang="en-US" dirty="0"/>
              <a:t>Provide information on alternative crops </a:t>
            </a:r>
            <a:endParaRPr lang="en-US" sz="2000" dirty="0"/>
          </a:p>
          <a:p>
            <a:pPr lvl="2"/>
            <a:r>
              <a:rPr lang="en-US" dirty="0"/>
              <a:t>Share experiences from other villages (photos, charts and videos)</a:t>
            </a:r>
            <a:endParaRPr lang="en-US" sz="2000" dirty="0"/>
          </a:p>
          <a:p>
            <a:pPr lvl="1"/>
            <a:r>
              <a:rPr lang="en-US" b="1" dirty="0" smtClean="0"/>
              <a:t>If </a:t>
            </a:r>
            <a:r>
              <a:rPr lang="en-US" b="1" dirty="0"/>
              <a:t>yes, what do we do? </a:t>
            </a:r>
            <a:endParaRPr lang="en-US" sz="2400" dirty="0"/>
          </a:p>
          <a:p>
            <a:pPr lvl="2"/>
            <a:r>
              <a:rPr lang="en-US" dirty="0"/>
              <a:t> </a:t>
            </a:r>
            <a:endParaRPr lang="en-US" sz="2000" dirty="0"/>
          </a:p>
          <a:p>
            <a:pPr lvl="2"/>
            <a:r>
              <a:rPr lang="en-US" dirty="0"/>
              <a:t> </a:t>
            </a:r>
            <a:endParaRPr lang="en-US" sz="2000" dirty="0"/>
          </a:p>
          <a:p>
            <a:pPr lvl="2"/>
            <a:r>
              <a:rPr lang="en-US" dirty="0"/>
              <a:t> </a:t>
            </a:r>
            <a:endParaRPr lang="en-US" sz="2000" dirty="0"/>
          </a:p>
          <a:p>
            <a:pPr lvl="1"/>
            <a:r>
              <a:rPr lang="en-US" b="1" dirty="0"/>
              <a:t>If not, why?</a:t>
            </a:r>
            <a:endParaRPr lang="en-US" sz="2400" dirty="0"/>
          </a:p>
          <a:p>
            <a:pPr lvl="2"/>
            <a:r>
              <a:rPr lang="en-US" b="1" dirty="0"/>
              <a:t> </a:t>
            </a:r>
            <a:endParaRPr lang="en-US" sz="2000" dirty="0"/>
          </a:p>
          <a:p>
            <a:pPr lvl="2"/>
            <a:r>
              <a:rPr lang="en-US" b="1" dirty="0"/>
              <a:t> </a:t>
            </a:r>
            <a:endParaRPr lang="en-US" sz="2000" dirty="0"/>
          </a:p>
          <a:p>
            <a:pPr lvl="1"/>
            <a:r>
              <a:rPr lang="en-US" b="1" dirty="0"/>
              <a:t>What needs to be done to reduce the loss, increase income, food grains, fodder, etc.</a:t>
            </a:r>
            <a:endParaRPr lang="en-US" sz="2400" dirty="0"/>
          </a:p>
          <a:p>
            <a:pPr lvl="2"/>
            <a:r>
              <a:rPr lang="en-US" b="1" dirty="0"/>
              <a:t> </a:t>
            </a:r>
            <a:endParaRPr lang="en-US" sz="2000" dirty="0"/>
          </a:p>
          <a:p>
            <a:pPr lvl="2"/>
            <a:r>
              <a:rPr lang="en-US" b="1" dirty="0"/>
              <a:t> </a:t>
            </a:r>
            <a:endParaRPr lang="en-US" sz="2000" dirty="0"/>
          </a:p>
          <a:p>
            <a:pPr lvl="2"/>
            <a:r>
              <a:rPr lang="en-US" b="1" dirty="0"/>
              <a:t> </a:t>
            </a:r>
            <a:r>
              <a:rPr lang="en-US" dirty="0"/>
              <a:t> </a:t>
            </a:r>
            <a:endParaRPr lang="en-US" sz="2000" dirty="0"/>
          </a:p>
          <a:p>
            <a:pPr lvl="1"/>
            <a:r>
              <a:rPr lang="en-US" dirty="0"/>
              <a:t>Seed production</a:t>
            </a:r>
            <a:endParaRPr lang="en-US" sz="2400" dirty="0"/>
          </a:p>
          <a:p>
            <a:pPr lvl="2"/>
            <a:r>
              <a:rPr lang="en-US" dirty="0"/>
              <a:t>What seeds are available? </a:t>
            </a:r>
            <a:endParaRPr lang="en-US" sz="2000" dirty="0"/>
          </a:p>
          <a:p>
            <a:pPr lvl="2"/>
            <a:r>
              <a:rPr lang="en-US" dirty="0"/>
              <a:t>What seeds need to be produced?</a:t>
            </a:r>
            <a:endParaRPr lang="en-US" sz="2000" dirty="0"/>
          </a:p>
          <a:p>
            <a:r>
              <a:rPr lang="en-US" dirty="0"/>
              <a:t>Volunteering farmers to take up “seed production” and supply seed locally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Arriving at Detailed Plans</a:t>
            </a:r>
            <a:r>
              <a:rPr lang="en-US" sz="4000" dirty="0" smtClean="0"/>
              <a:t/>
            </a:r>
            <a:br>
              <a:rPr lang="en-US" sz="4000" dirty="0" smtClean="0"/>
            </a:br>
            <a:endParaRPr lang="en-US" dirty="0"/>
          </a:p>
        </p:txBody>
      </p:sp>
      <p:sp>
        <p:nvSpPr>
          <p:cNvPr id="3" name="Content Placeholder 2"/>
          <p:cNvSpPr>
            <a:spLocks noGrp="1"/>
          </p:cNvSpPr>
          <p:nvPr>
            <p:ph idx="1"/>
          </p:nvPr>
        </p:nvSpPr>
        <p:spPr/>
        <p:txBody>
          <a:bodyPr/>
          <a:lstStyle/>
          <a:p>
            <a:pPr lvl="1"/>
            <a:r>
              <a:rPr lang="en-US" b="1" dirty="0" smtClean="0"/>
              <a:t>List </a:t>
            </a:r>
            <a:r>
              <a:rPr lang="en-US" b="1" dirty="0"/>
              <a:t>of interested Resource farmers: </a:t>
            </a:r>
            <a:r>
              <a:rPr lang="en-US" dirty="0"/>
              <a:t>Identify 2-3 resource farmers and learning plots for FFS</a:t>
            </a:r>
            <a:endParaRPr lang="en-US" sz="2400" dirty="0"/>
          </a:p>
          <a:p>
            <a:pPr lvl="1"/>
            <a:r>
              <a:rPr lang="en-US" dirty="0"/>
              <a:t>Identify the farmers who would adapt Climate resilient cropping systems</a:t>
            </a:r>
            <a:endParaRPr lang="en-US" sz="2400" dirty="0"/>
          </a:p>
          <a:p>
            <a:endParaRPr lang="en-US" sz="2000" dirty="0"/>
          </a:p>
          <a:p>
            <a:pPr>
              <a:buNone/>
            </a:pPr>
            <a:r>
              <a:rPr lang="en-US" b="1" dirty="0"/>
              <a:t/>
            </a:r>
            <a:br>
              <a:rPr lang="en-US" b="1" dirty="0"/>
            </a:b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Planning Exercise on Component #4: ZBNF </a:t>
            </a:r>
            <a:r>
              <a:rPr lang="en-US" sz="3200" dirty="0" smtClean="0"/>
              <a:t/>
            </a:r>
            <a:br>
              <a:rPr lang="en-US" sz="3200" dirty="0" smtClean="0"/>
            </a:br>
            <a:endParaRPr lang="en-US" dirty="0"/>
          </a:p>
        </p:txBody>
      </p:sp>
      <p:sp>
        <p:nvSpPr>
          <p:cNvPr id="3" name="Content Placeholder 2"/>
          <p:cNvSpPr>
            <a:spLocks noGrp="1"/>
          </p:cNvSpPr>
          <p:nvPr>
            <p:ph idx="1"/>
          </p:nvPr>
        </p:nvSpPr>
        <p:spPr>
          <a:xfrm>
            <a:off x="0" y="1600200"/>
            <a:ext cx="9144000" cy="5257800"/>
          </a:xfrm>
        </p:spPr>
        <p:txBody>
          <a:bodyPr>
            <a:normAutofit fontScale="32500" lnSpcReduction="20000"/>
          </a:bodyPr>
          <a:lstStyle/>
          <a:p>
            <a:r>
              <a:rPr lang="en-US" sz="4300" b="1" dirty="0" smtClean="0"/>
              <a:t>Overall </a:t>
            </a:r>
            <a:r>
              <a:rPr lang="en-US" sz="4300" b="1" dirty="0"/>
              <a:t>Purpose:  </a:t>
            </a:r>
            <a:r>
              <a:rPr lang="en-US" sz="4300" dirty="0"/>
              <a:t>Plan for promoting sustainable agriculture practices in ZBNF model through four key practices: </a:t>
            </a:r>
          </a:p>
          <a:p>
            <a:pPr lvl="0"/>
            <a:r>
              <a:rPr lang="en-US" sz="4300" dirty="0"/>
              <a:t>Extension by a practicing resource farmer </a:t>
            </a:r>
          </a:p>
          <a:p>
            <a:pPr lvl="0"/>
            <a:r>
              <a:rPr lang="en-US" sz="4300" dirty="0"/>
              <a:t>Dissemination of knowledge and handholding in practice using </a:t>
            </a:r>
            <a:r>
              <a:rPr lang="en-US" sz="4300" b="1" dirty="0"/>
              <a:t>community video</a:t>
            </a:r>
            <a:endParaRPr lang="en-US" sz="4300" dirty="0"/>
          </a:p>
          <a:p>
            <a:pPr lvl="0"/>
            <a:r>
              <a:rPr lang="en-US" sz="4300" b="1" dirty="0"/>
              <a:t>Establishing an NPM shop</a:t>
            </a:r>
            <a:endParaRPr lang="en-US" sz="4300" dirty="0"/>
          </a:p>
          <a:p>
            <a:pPr lvl="0"/>
            <a:r>
              <a:rPr lang="en-US" sz="4300" b="1" dirty="0"/>
              <a:t>Organizing farmers</a:t>
            </a:r>
            <a:endParaRPr lang="en-US" sz="4300" dirty="0"/>
          </a:p>
          <a:p>
            <a:r>
              <a:rPr lang="en-US" sz="4300" b="1" dirty="0"/>
              <a:t>Specific Purpose:</a:t>
            </a:r>
            <a:endParaRPr lang="en-US" sz="4300" dirty="0"/>
          </a:p>
          <a:p>
            <a:pPr lvl="0"/>
            <a:r>
              <a:rPr lang="en-US" sz="4300" dirty="0"/>
              <a:t>Mapping existing agronomic practices specific to Pest/ Disease management and Soil Fertility Enhancement</a:t>
            </a:r>
          </a:p>
          <a:p>
            <a:pPr lvl="0"/>
            <a:r>
              <a:rPr lang="en-US" sz="4300" dirty="0"/>
              <a:t>Planning the options to increase climate resilience through ZBNF practices</a:t>
            </a:r>
          </a:p>
          <a:p>
            <a:pPr lvl="0"/>
            <a:r>
              <a:rPr lang="en-US" sz="4300" dirty="0"/>
              <a:t>Create necessary support systems</a:t>
            </a:r>
          </a:p>
          <a:p>
            <a:r>
              <a:rPr lang="en-US" sz="4300" b="1" dirty="0"/>
              <a:t>Process:</a:t>
            </a:r>
            <a:endParaRPr lang="en-US" sz="4300" dirty="0"/>
          </a:p>
          <a:p>
            <a:pPr lvl="0"/>
            <a:r>
              <a:rPr lang="en-US" sz="4300" b="1" dirty="0"/>
              <a:t>Exploration</a:t>
            </a:r>
            <a:endParaRPr lang="en-US" sz="4300" dirty="0"/>
          </a:p>
          <a:p>
            <a:pPr lvl="1"/>
            <a:r>
              <a:rPr lang="en-US" sz="4300" b="1" dirty="0"/>
              <a:t>Mapping crop wise pest problems and management practices</a:t>
            </a:r>
            <a:endParaRPr lang="en-US" sz="4300" dirty="0"/>
          </a:p>
          <a:p>
            <a:pPr lvl="2"/>
            <a:r>
              <a:rPr lang="en-US" sz="4300" dirty="0"/>
              <a:t>Ask the farmers to list the major crops on a chart paper</a:t>
            </a:r>
          </a:p>
          <a:p>
            <a:pPr lvl="2"/>
            <a:r>
              <a:rPr lang="en-US" sz="4300" dirty="0"/>
              <a:t>Map the major pest and diseases related problems at every stage (But the pest and disease information should be captured in separate tables)</a:t>
            </a:r>
          </a:p>
          <a:p>
            <a:pPr lvl="2"/>
            <a:r>
              <a:rPr lang="en-US" sz="4300" dirty="0"/>
              <a:t>Capture existing practices to manage pests and diseases</a:t>
            </a:r>
          </a:p>
          <a:p>
            <a:pPr lvl="1"/>
            <a:r>
              <a:rPr lang="en-US" sz="4300" b="1" dirty="0"/>
              <a:t>Mapping Crop/Land wise soil fertility related practices</a:t>
            </a:r>
            <a:endParaRPr lang="en-US" sz="4300" dirty="0"/>
          </a:p>
          <a:p>
            <a:pPr lvl="2"/>
            <a:r>
              <a:rPr lang="en-US" sz="4300" dirty="0"/>
              <a:t>Mapping application of chemical fertilizers</a:t>
            </a:r>
          </a:p>
          <a:p>
            <a:pPr lvl="2"/>
            <a:r>
              <a:rPr lang="en-US" sz="4300" dirty="0"/>
              <a:t>Mapping application of compost practices</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lvl="0"/>
            <a:r>
              <a:rPr lang="en-US" sz="1400" b="1" dirty="0" smtClean="0"/>
              <a:t>Arriving at Strategic Plans</a:t>
            </a:r>
            <a:endParaRPr lang="en-US" sz="1400" dirty="0" smtClean="0"/>
          </a:p>
          <a:p>
            <a:pPr lvl="1"/>
            <a:r>
              <a:rPr lang="en-US" sz="1400" b="1" dirty="0" smtClean="0"/>
              <a:t>Is your problem solved by chemical pesticides?</a:t>
            </a:r>
            <a:endParaRPr lang="en-US" sz="1400" dirty="0" smtClean="0"/>
          </a:p>
          <a:p>
            <a:pPr lvl="1"/>
            <a:r>
              <a:rPr lang="en-US" sz="1400" b="1" dirty="0" smtClean="0"/>
              <a:t>Can we shift to ZBNF practices, this year onwards?</a:t>
            </a:r>
            <a:endParaRPr lang="en-US" sz="1400" dirty="0" smtClean="0"/>
          </a:p>
          <a:p>
            <a:pPr lvl="2"/>
            <a:r>
              <a:rPr lang="en-US" sz="1400" dirty="0" smtClean="0"/>
              <a:t>Provide alternative/climate resilient ZBNF practices using flip charts and videos</a:t>
            </a:r>
          </a:p>
          <a:p>
            <a:pPr lvl="1"/>
            <a:r>
              <a:rPr lang="en-US" sz="1400" b="1" dirty="0" smtClean="0"/>
              <a:t>If yes, what do we do? </a:t>
            </a:r>
            <a:endParaRPr lang="en-US" sz="1400" dirty="0" smtClean="0"/>
          </a:p>
          <a:p>
            <a:pPr lvl="2"/>
            <a:r>
              <a:rPr lang="en-US" sz="1400" dirty="0" smtClean="0"/>
              <a:t> </a:t>
            </a:r>
          </a:p>
          <a:p>
            <a:pPr lvl="2"/>
            <a:r>
              <a:rPr lang="en-US" sz="1400" dirty="0" smtClean="0"/>
              <a:t> </a:t>
            </a:r>
          </a:p>
          <a:p>
            <a:pPr lvl="2">
              <a:buNone/>
            </a:pPr>
            <a:r>
              <a:rPr lang="en-US" sz="1400" dirty="0" smtClean="0"/>
              <a:t> </a:t>
            </a:r>
          </a:p>
          <a:p>
            <a:pPr lvl="1"/>
            <a:r>
              <a:rPr lang="en-US" sz="1400" b="1" dirty="0" smtClean="0"/>
              <a:t>If not, why?</a:t>
            </a:r>
            <a:endParaRPr lang="en-US" sz="1400" dirty="0" smtClean="0"/>
          </a:p>
          <a:p>
            <a:pPr lvl="2"/>
            <a:r>
              <a:rPr lang="en-US" sz="1400" b="1" dirty="0" smtClean="0"/>
              <a:t> </a:t>
            </a:r>
            <a:endParaRPr lang="en-US" sz="1400" dirty="0" smtClean="0"/>
          </a:p>
          <a:p>
            <a:pPr lvl="2"/>
            <a:r>
              <a:rPr lang="en-US" sz="1400" b="1" dirty="0" smtClean="0"/>
              <a:t> </a:t>
            </a:r>
            <a:endParaRPr lang="en-US" sz="1400" dirty="0" smtClean="0"/>
          </a:p>
          <a:p>
            <a:pPr lvl="1"/>
            <a:r>
              <a:rPr lang="en-US" sz="1400" b="1" dirty="0" smtClean="0"/>
              <a:t>What needs to be done for improving soil fertility, pest and disease control</a:t>
            </a:r>
            <a:endParaRPr lang="en-US" sz="1400" dirty="0" smtClean="0"/>
          </a:p>
          <a:p>
            <a:pPr lvl="2"/>
            <a:r>
              <a:rPr lang="en-US" sz="1400" b="1" dirty="0" smtClean="0"/>
              <a:t> </a:t>
            </a:r>
            <a:endParaRPr lang="en-US" sz="1400" dirty="0" smtClean="0"/>
          </a:p>
          <a:p>
            <a:pPr lvl="2"/>
            <a:r>
              <a:rPr lang="en-US" sz="1400" b="1" dirty="0" smtClean="0"/>
              <a:t> </a:t>
            </a:r>
            <a:endParaRPr lang="en-US" sz="1400" dirty="0" smtClean="0"/>
          </a:p>
          <a:p>
            <a:pPr lvl="2">
              <a:buNone/>
            </a:pPr>
            <a:r>
              <a:rPr lang="en-US" sz="1400" dirty="0" smtClean="0"/>
              <a:t> </a:t>
            </a:r>
          </a:p>
          <a:p>
            <a:pPr lvl="0"/>
            <a:r>
              <a:rPr lang="en-US" sz="1400" b="1" dirty="0" smtClean="0"/>
              <a:t>Arriving at Detailed Plans</a:t>
            </a:r>
            <a:endParaRPr lang="en-US" sz="1400" dirty="0" smtClean="0"/>
          </a:p>
          <a:p>
            <a:pPr lvl="1"/>
            <a:r>
              <a:rPr lang="en-US" sz="1400" b="1" dirty="0" smtClean="0"/>
              <a:t>List of interested Resource farmers: </a:t>
            </a:r>
            <a:r>
              <a:rPr lang="en-US" sz="1400" dirty="0" smtClean="0"/>
              <a:t>Identify 2-3 resource farmers and learning plots for FFS</a:t>
            </a:r>
          </a:p>
          <a:p>
            <a:pPr lvl="1"/>
            <a:r>
              <a:rPr lang="en-US" sz="1400" dirty="0" smtClean="0"/>
              <a:t>Identify the farmers who would adapt ZBNF practices</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pPr lvl="0"/>
            <a:r>
              <a:rPr kumimoji="0" lang="en-US" sz="2700" b="1" i="0" u="none" strike="noStrike" cap="none" normalizeH="0" baseline="0" dirty="0" smtClean="0">
                <a:ln>
                  <a:noFill/>
                </a:ln>
                <a:solidFill>
                  <a:srgbClr val="0070C0"/>
                </a:solidFill>
                <a:effectLst/>
                <a:latin typeface="Calibri" pitchFamily="34" charset="0"/>
                <a:ea typeface="Calibri" pitchFamily="34" charset="0"/>
                <a:cs typeface="Gautami" pitchFamily="34" charset="0"/>
              </a:rPr>
              <a:t>Planning Exercise on Component #5: Implements and Farm machinery</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lang="en-US" dirty="0"/>
          </a:p>
        </p:txBody>
      </p:sp>
      <p:sp>
        <p:nvSpPr>
          <p:cNvPr id="3" name="Content Placeholder 2"/>
          <p:cNvSpPr>
            <a:spLocks noGrp="1"/>
          </p:cNvSpPr>
          <p:nvPr>
            <p:ph idx="1"/>
          </p:nvPr>
        </p:nvSpPr>
        <p:spPr>
          <a:xfrm>
            <a:off x="0" y="838200"/>
            <a:ext cx="9144000" cy="6019800"/>
          </a:xfrm>
        </p:spPr>
        <p:txBody>
          <a:bodyPr>
            <a:normAutofit/>
          </a:bodyPr>
          <a:lstStyle/>
          <a:p>
            <a:pPr marL="0" lvl="0" indent="0" eaLnBrk="0" fontAlgn="base" hangingPunct="0">
              <a:spcBef>
                <a:spcPct val="0"/>
              </a:spcBef>
              <a:spcAft>
                <a:spcPct val="0"/>
              </a:spcAft>
              <a:buNone/>
              <a:tabLst>
                <a:tab pos="4579938" algn="l"/>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Gautami" pitchFamily="34" charset="0"/>
              </a:rPr>
              <a:t>Purpose: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To assess the existing practices in using farm implements for different purposes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To assess the need-demand-availability-gap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To assess the scope for establishing a custom hiring centre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Gautami" pitchFamily="34" charset="0"/>
              </a:rPr>
              <a:t>Exploration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What is the equipment not available with you, therefore you are missing the timely operations?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1828800" lvl="4"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What are the ways and means to reduce drudgery on </a:t>
            </a:r>
            <a:r>
              <a:rPr kumimoji="0" lang="en-US" sz="1800" b="0" i="0" u="none" strike="noStrike" cap="none" normalizeH="0" baseline="0" dirty="0" err="1" smtClean="0">
                <a:ln>
                  <a:noFill/>
                </a:ln>
                <a:solidFill>
                  <a:schemeClr val="tx1"/>
                </a:solidFill>
                <a:effectLst/>
                <a:latin typeface="Calibri" pitchFamily="34" charset="0"/>
                <a:ea typeface="Calibri" pitchFamily="34" charset="0"/>
                <a:cs typeface="Gautami" pitchFamily="34" charset="0"/>
              </a:rPr>
              <a:t>labour</a:t>
            </a: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 or women?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What do you do if the material is not available or scarce?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Is equipment available on rent? If Yes, what are they? What is the rent?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1371600" lvl="3"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Is it accessible to you? What do you do if the service/hiring cost is higher?</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Which type of crop operation, the existing farm equipment is not appropriate?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Land preparation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Seed sowing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Weeding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Inter cultivation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Providing irrigation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harvesting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Cutting residues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457200" lvl="1" indent="0" eaLnBrk="0" fontAlgn="base" hangingPunct="0">
              <a:spcBef>
                <a:spcPct val="0"/>
              </a:spcBef>
              <a:spcAft>
                <a:spcPct val="0"/>
              </a:spcAft>
              <a:buFontTx/>
              <a:buAutoNum type="alphaLcPeriod"/>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Postharvest processing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9938" algn="l"/>
              </a:tabLst>
            </a:pPr>
            <a:r>
              <a:rPr kumimoji="0" lang="en-US" sz="1800" b="0" i="0" u="none" strike="noStrike" cap="none" normalizeH="0" baseline="0" dirty="0" smtClean="0">
                <a:ln>
                  <a:noFill/>
                </a:ln>
                <a:solidFill>
                  <a:schemeClr val="tx1"/>
                </a:solidFill>
                <a:effectLst/>
                <a:latin typeface="Calibri" pitchFamily="34" charset="0"/>
                <a:ea typeface="Calibri" pitchFamily="34" charset="0"/>
                <a:cs typeface="Gautami" pitchFamily="34" charset="0"/>
              </a:rPr>
              <a:t>Do you know what is the appropriate equipment?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a:bodyPr>
          <a:lstStyle/>
          <a:p>
            <a:r>
              <a:rPr lang="en-US" b="1" dirty="0" smtClean="0"/>
              <a:t>Planning Teams:</a:t>
            </a:r>
            <a:endParaRPr lang="en-US" dirty="0"/>
          </a:p>
        </p:txBody>
      </p:sp>
      <p:sp>
        <p:nvSpPr>
          <p:cNvPr id="3" name="Content Placeholder 2"/>
          <p:cNvSpPr>
            <a:spLocks noGrp="1"/>
          </p:cNvSpPr>
          <p:nvPr>
            <p:ph idx="1"/>
          </p:nvPr>
        </p:nvSpPr>
        <p:spPr/>
        <p:txBody>
          <a:bodyPr>
            <a:normAutofit fontScale="92500" lnSpcReduction="20000"/>
          </a:bodyPr>
          <a:lstStyle/>
          <a:p>
            <a:pPr>
              <a:buNone/>
            </a:pPr>
            <a:endParaRPr lang="en-US" dirty="0"/>
          </a:p>
          <a:p>
            <a:r>
              <a:rPr lang="en-US" b="1" dirty="0"/>
              <a:t>From LFA</a:t>
            </a:r>
            <a:endParaRPr lang="en-US" dirty="0"/>
          </a:p>
          <a:p>
            <a:pPr lvl="0"/>
            <a:r>
              <a:rPr lang="en-GB" dirty="0" smtClean="0"/>
              <a:t>Water </a:t>
            </a:r>
            <a:r>
              <a:rPr lang="en-GB" dirty="0"/>
              <a:t>Management Specialist/Engineer and NRM </a:t>
            </a:r>
            <a:endParaRPr lang="en-US" dirty="0"/>
          </a:p>
          <a:p>
            <a:pPr lvl="0"/>
            <a:r>
              <a:rPr lang="en-GB" dirty="0"/>
              <a:t>Agronomist/Crop-Horticulture Specialist</a:t>
            </a:r>
            <a:endParaRPr lang="en-US" dirty="0"/>
          </a:p>
          <a:p>
            <a:pPr lvl="0"/>
            <a:r>
              <a:rPr lang="en-GB" dirty="0"/>
              <a:t>Livestock Production and CPR Specialist</a:t>
            </a:r>
            <a:endParaRPr lang="en-US" dirty="0"/>
          </a:p>
          <a:p>
            <a:r>
              <a:rPr lang="en-US" b="1" dirty="0" smtClean="0"/>
              <a:t>From FA</a:t>
            </a:r>
            <a:endParaRPr lang="en-US" dirty="0" smtClean="0"/>
          </a:p>
          <a:p>
            <a:pPr lvl="0"/>
            <a:r>
              <a:rPr lang="en-GB" dirty="0" smtClean="0"/>
              <a:t>Water </a:t>
            </a:r>
            <a:r>
              <a:rPr lang="en-GB" dirty="0"/>
              <a:t>resources development &amp; NRM</a:t>
            </a:r>
            <a:endParaRPr lang="en-US" dirty="0"/>
          </a:p>
          <a:p>
            <a:pPr lvl="0"/>
            <a:r>
              <a:rPr lang="en-GB" dirty="0"/>
              <a:t>Agriculture Facilitator</a:t>
            </a:r>
            <a:endParaRPr lang="en-US" dirty="0"/>
          </a:p>
          <a:p>
            <a:pPr lvl="0"/>
            <a:r>
              <a:rPr lang="en-GB" dirty="0"/>
              <a:t>Livestock Facilitator and CPR</a:t>
            </a:r>
            <a:endParaRPr lang="en-US" dirty="0"/>
          </a:p>
          <a:p>
            <a:pPr lvl="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Pre-Requisites:</a:t>
            </a: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a:t>The ‘Learning Site’ (of 100 ha area)in the form of a sub-watershed is identified and its borders are delineated on map (cadastral and Google Earth (GE) map). Guidelines for selection of “Learning Site” is at Annexure-1</a:t>
            </a:r>
          </a:p>
          <a:p>
            <a:pPr lvl="0"/>
            <a:r>
              <a:rPr lang="en-US" dirty="0"/>
              <a:t>Physical copies of the maps (cadastral and Google earth) are available; preferably the Google Earth map printed on a larger size flexi sheet.</a:t>
            </a:r>
          </a:p>
          <a:p>
            <a:pPr lvl="0"/>
            <a:r>
              <a:rPr lang="en-US" dirty="0"/>
              <a:t>The names of the farmers in the Learning Site are listed along with their </a:t>
            </a:r>
            <a:r>
              <a:rPr lang="en-US" dirty="0" err="1"/>
              <a:t>Aadhar</a:t>
            </a:r>
            <a:r>
              <a:rPr lang="en-US" dirty="0"/>
              <a:t> numbers.</a:t>
            </a:r>
          </a:p>
          <a:p>
            <a:r>
              <a:rPr lang="en-US" b="1" dirty="0"/>
              <a:t/>
            </a:r>
            <a:br>
              <a:rPr lang="en-US" b="1" dirty="0"/>
            </a:br>
            <a:r>
              <a:rPr lang="en-US" b="1" dirty="0"/>
              <a:t> </a:t>
            </a:r>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447800"/>
            <a:ext cx="9144000" cy="5410200"/>
          </a:xfrm>
        </p:spPr>
        <p:txBody>
          <a:bodyPr>
            <a:normAutofit/>
          </a:bodyPr>
          <a:lstStyle/>
          <a:p>
            <a:pPr>
              <a:buNone/>
            </a:pPr>
            <a:r>
              <a:rPr lang="en-US" b="1" dirty="0"/>
              <a:t>Objectives of the Planning Exercise:</a:t>
            </a:r>
            <a:endParaRPr lang="en-US" dirty="0"/>
          </a:p>
          <a:p>
            <a:pPr>
              <a:buNone/>
            </a:pPr>
            <a:r>
              <a:rPr lang="en-US" dirty="0"/>
              <a:t>The participatory planning exercise results into a comprehensive climate resilient and growth plan for the learning site.</a:t>
            </a:r>
          </a:p>
          <a:p>
            <a:pPr>
              <a:buNone/>
            </a:pPr>
            <a:r>
              <a:rPr lang="en-US" b="1" dirty="0"/>
              <a:t>Outputs:</a:t>
            </a:r>
            <a:endParaRPr lang="en-US" dirty="0"/>
          </a:p>
          <a:p>
            <a:pPr lvl="0"/>
            <a:r>
              <a:rPr lang="en-US" dirty="0"/>
              <a:t>Capturing the baseline situation including analysis of issues</a:t>
            </a:r>
          </a:p>
          <a:p>
            <a:pPr lvl="0"/>
            <a:r>
              <a:rPr lang="en-US" dirty="0"/>
              <a:t>Prepare an action plan that is commonly agreed by the farmers with budgets and detailed activities.</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b="1" dirty="0"/>
              <a:t>The Planning Exercise is split into the following Sub-Plans:</a:t>
            </a:r>
            <a:r>
              <a:rPr lang="en-US" dirty="0"/>
              <a:t/>
            </a:r>
            <a:br>
              <a:rPr lang="en-US" dirty="0"/>
            </a:br>
            <a:endParaRPr lang="en-US" dirty="0"/>
          </a:p>
        </p:txBody>
      </p:sp>
      <p:sp>
        <p:nvSpPr>
          <p:cNvPr id="3" name="Content Placeholder 2"/>
          <p:cNvSpPr>
            <a:spLocks noGrp="1"/>
          </p:cNvSpPr>
          <p:nvPr>
            <p:ph idx="1"/>
          </p:nvPr>
        </p:nvSpPr>
        <p:spPr>
          <a:xfrm>
            <a:off x="0" y="1143000"/>
            <a:ext cx="9144000" cy="5715000"/>
          </a:xfrm>
        </p:spPr>
        <p:txBody>
          <a:bodyPr/>
          <a:lstStyle/>
          <a:p>
            <a:pPr lvl="0"/>
            <a:r>
              <a:rPr lang="en-US" dirty="0"/>
              <a:t>Soil health improvement</a:t>
            </a:r>
          </a:p>
          <a:p>
            <a:pPr lvl="0"/>
            <a:r>
              <a:rPr lang="en-US" dirty="0"/>
              <a:t>Protective irrigation plans including soil moisture conservation</a:t>
            </a:r>
          </a:p>
          <a:p>
            <a:pPr lvl="0"/>
            <a:r>
              <a:rPr lang="en-US" dirty="0"/>
              <a:t>Cropping systems diversification and developing seed security</a:t>
            </a:r>
          </a:p>
          <a:p>
            <a:pPr lvl="0"/>
            <a:r>
              <a:rPr lang="en-US" dirty="0"/>
              <a:t>Zero Budget Natural Farming (ZBNF)</a:t>
            </a:r>
          </a:p>
          <a:p>
            <a:pPr lvl="0"/>
            <a:r>
              <a:rPr lang="en-US" dirty="0"/>
              <a:t>Increasing access to Agriculture Implements and Farm Machinery</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pPr lvl="0"/>
            <a:r>
              <a:rPr lang="en-US" b="1" dirty="0" smtClean="0"/>
              <a:t/>
            </a:r>
            <a:br>
              <a:rPr lang="en-US" b="1" dirty="0" smtClean="0"/>
            </a:br>
            <a:r>
              <a:rPr lang="en-US" sz="2700" b="1" dirty="0" smtClean="0"/>
              <a:t>Planning Exercise 1</a:t>
            </a:r>
            <a:r>
              <a:rPr lang="en-US" sz="2700" dirty="0" smtClean="0"/>
              <a:t/>
            </a:r>
            <a:br>
              <a:rPr lang="en-US" sz="2700" dirty="0" smtClean="0"/>
            </a:br>
            <a:r>
              <a:rPr lang="en-US" sz="2700" b="1" dirty="0" smtClean="0"/>
              <a:t>Preparation of a Base Map</a:t>
            </a:r>
            <a:r>
              <a:rPr lang="en-US" dirty="0" smtClean="0"/>
              <a:t/>
            </a:r>
            <a:br>
              <a:rPr lang="en-US" dirty="0" smtClean="0"/>
            </a:br>
            <a:endParaRPr lang="en-US" dirty="0"/>
          </a:p>
        </p:txBody>
      </p:sp>
      <p:sp>
        <p:nvSpPr>
          <p:cNvPr id="3" name="Content Placeholder 2"/>
          <p:cNvSpPr>
            <a:spLocks noGrp="1"/>
          </p:cNvSpPr>
          <p:nvPr>
            <p:ph idx="1"/>
          </p:nvPr>
        </p:nvSpPr>
        <p:spPr>
          <a:xfrm>
            <a:off x="228600" y="990600"/>
            <a:ext cx="8915400" cy="5867400"/>
          </a:xfrm>
        </p:spPr>
        <p:txBody>
          <a:bodyPr>
            <a:normAutofit fontScale="70000" lnSpcReduction="20000"/>
          </a:bodyPr>
          <a:lstStyle/>
          <a:p>
            <a:pPr lvl="1"/>
            <a:r>
              <a:rPr lang="en-US" dirty="0"/>
              <a:t>Identify the proposed areas through Participatory Rural Appraisal (PRA) exercises. 100 ha of Learning site should be identified using the criteria. This criteria and process of conducting PRA to identify the learning site is provided at Annexure-1.</a:t>
            </a:r>
            <a:endParaRPr lang="en-US" sz="2400" dirty="0"/>
          </a:p>
          <a:p>
            <a:pPr lvl="1"/>
            <a:r>
              <a:rPr lang="en-US" dirty="0"/>
              <a:t>Identify the area on the Google Earth (Pro version). Save the image and take print out in maximum view possible. </a:t>
            </a:r>
            <a:endParaRPr lang="en-US" sz="2400" dirty="0"/>
          </a:p>
          <a:p>
            <a:pPr lvl="2"/>
            <a:r>
              <a:rPr lang="en-US" dirty="0"/>
              <a:t>Open Google Earth Pro version</a:t>
            </a:r>
            <a:endParaRPr lang="en-US" sz="2000" dirty="0"/>
          </a:p>
          <a:p>
            <a:pPr lvl="2"/>
            <a:r>
              <a:rPr lang="en-US" dirty="0"/>
              <a:t>Spot the location in Google Earth.</a:t>
            </a:r>
            <a:endParaRPr lang="en-US" sz="2000" dirty="0"/>
          </a:p>
          <a:p>
            <a:pPr lvl="2"/>
            <a:r>
              <a:rPr lang="en-US" dirty="0"/>
              <a:t>Enlarge the view to the desired size</a:t>
            </a:r>
            <a:endParaRPr lang="en-US" sz="2000" dirty="0"/>
          </a:p>
          <a:p>
            <a:pPr lvl="2"/>
            <a:r>
              <a:rPr lang="en-US" dirty="0"/>
              <a:t>Save the area: Go to File &gt;&gt; Save &gt;&gt; save image as &gt;&gt;Select Maximum from Resolution (Next to search) &gt;&gt; Click Save image &gt;&gt; Save as JPEG</a:t>
            </a:r>
            <a:endParaRPr lang="en-US" sz="2000" dirty="0"/>
          </a:p>
          <a:p>
            <a:pPr lvl="2"/>
            <a:r>
              <a:rPr lang="en-US" dirty="0"/>
              <a:t>Take the print out on A0 size sheet (For better view, take the color print) </a:t>
            </a:r>
            <a:endParaRPr lang="en-US" sz="2000" dirty="0"/>
          </a:p>
          <a:p>
            <a:pPr lvl="1"/>
            <a:r>
              <a:rPr lang="en-US" dirty="0"/>
              <a:t>Start at one known point/landmarks and mark the plots of adjoining farmers. The area should be fixed based on the transact walk made and fields visited.</a:t>
            </a:r>
            <a:endParaRPr lang="en-US" sz="2400" dirty="0"/>
          </a:p>
          <a:p>
            <a:pPr lvl="1"/>
            <a:r>
              <a:rPr lang="en-US" dirty="0"/>
              <a:t>Simultaneously, use cadastral maps to check the farmers and survey numbers. The cadastral features can be overlaid later onto GIS platform.</a:t>
            </a:r>
            <a:endParaRPr lang="en-US" sz="2400" dirty="0"/>
          </a:p>
          <a:p>
            <a:pPr lvl="1"/>
            <a:r>
              <a:rPr lang="en-US" dirty="0"/>
              <a:t>Facilitate for identification of some land mark and proceed further with each plot. Each plot can be given numbers (1, 2,….)</a:t>
            </a:r>
            <a:endParaRPr lang="en-US" sz="2400" dirty="0"/>
          </a:p>
          <a:p>
            <a:pPr lvl="1"/>
            <a:r>
              <a:rPr lang="en-US" dirty="0"/>
              <a:t>Prepare the details of farmers in following table</a:t>
            </a:r>
            <a:endParaRPr lang="en-US" sz="2400" dirty="0"/>
          </a:p>
          <a:p>
            <a:r>
              <a:rPr lang="en-US" dirty="0"/>
              <a:t>Columns in the table will be expanded. This table will be used in subsequent exercises too..</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2400" b="1" dirty="0"/>
              <a:t>Planning Exercise #2: </a:t>
            </a:r>
            <a:r>
              <a:rPr lang="en-US" sz="2400" dirty="0"/>
              <a:t/>
            </a:r>
            <a:br>
              <a:rPr lang="en-US" sz="2400" dirty="0"/>
            </a:br>
            <a:r>
              <a:rPr lang="en-US" sz="2400" b="1" dirty="0"/>
              <a:t>Improving Soil health </a:t>
            </a:r>
            <a:endParaRPr lang="en-US" sz="2400" dirty="0"/>
          </a:p>
        </p:txBody>
      </p:sp>
      <p:sp>
        <p:nvSpPr>
          <p:cNvPr id="3" name="Content Placeholder 2"/>
          <p:cNvSpPr>
            <a:spLocks noGrp="1"/>
          </p:cNvSpPr>
          <p:nvPr>
            <p:ph idx="1"/>
          </p:nvPr>
        </p:nvSpPr>
        <p:spPr>
          <a:xfrm>
            <a:off x="0" y="762000"/>
            <a:ext cx="9144000" cy="6096000"/>
          </a:xfrm>
        </p:spPr>
        <p:txBody>
          <a:bodyPr>
            <a:normAutofit fontScale="47500" lnSpcReduction="20000"/>
          </a:bodyPr>
          <a:lstStyle/>
          <a:p>
            <a:pPr>
              <a:buNone/>
            </a:pPr>
            <a:r>
              <a:rPr lang="en-US" b="1" dirty="0"/>
              <a:t>Soil Health Improvement Plan Process Steps:</a:t>
            </a:r>
            <a:endParaRPr lang="en-US" sz="2800" dirty="0"/>
          </a:p>
          <a:p>
            <a:pPr lvl="0"/>
            <a:r>
              <a:rPr lang="en-US" dirty="0"/>
              <a:t>Start with the Base Map and Table in which LMUs are delineated with details</a:t>
            </a:r>
            <a:r>
              <a:rPr lang="en-US" dirty="0" smtClean="0"/>
              <a:t>. All </a:t>
            </a:r>
            <a:r>
              <a:rPr lang="en-US" dirty="0"/>
              <a:t>the discussions and plans should be done for each LMU.</a:t>
            </a:r>
            <a:endParaRPr lang="en-US" sz="2800" dirty="0"/>
          </a:p>
          <a:p>
            <a:pPr lvl="0"/>
            <a:r>
              <a:rPr lang="en-US" b="1" dirty="0"/>
              <a:t>Explore on Soil Testing:</a:t>
            </a:r>
            <a:endParaRPr lang="en-US" sz="2800" dirty="0"/>
          </a:p>
          <a:p>
            <a:pPr lvl="1"/>
            <a:r>
              <a:rPr lang="en-US" dirty="0"/>
              <a:t>Are there any soil test results available for the area? If yes, gather the Soil Test card results and compile them including survey numbers.</a:t>
            </a:r>
            <a:endParaRPr lang="en-US" sz="2400" dirty="0"/>
          </a:p>
          <a:p>
            <a:pPr lvl="1"/>
            <a:r>
              <a:rPr lang="en-US" dirty="0" smtClean="0"/>
              <a:t>Summarize </a:t>
            </a:r>
            <a:r>
              <a:rPr lang="en-US" dirty="0"/>
              <a:t>major observations from soil test results? Discussion &amp; report.</a:t>
            </a:r>
            <a:endParaRPr lang="en-US" sz="2400" dirty="0"/>
          </a:p>
          <a:p>
            <a:pPr lvl="2"/>
            <a:r>
              <a:rPr lang="en-US" dirty="0"/>
              <a:t>Status of organic carbon?</a:t>
            </a:r>
            <a:endParaRPr lang="en-US" sz="2000" dirty="0"/>
          </a:p>
          <a:p>
            <a:pPr lvl="2"/>
            <a:r>
              <a:rPr lang="en-US" dirty="0"/>
              <a:t>Status of Macro nutrients</a:t>
            </a:r>
            <a:endParaRPr lang="en-US" sz="2000" dirty="0"/>
          </a:p>
          <a:p>
            <a:pPr lvl="2"/>
            <a:r>
              <a:rPr lang="en-US" dirty="0"/>
              <a:t>Status of micro nutrients</a:t>
            </a:r>
            <a:endParaRPr lang="en-US" sz="2000" dirty="0"/>
          </a:p>
          <a:p>
            <a:pPr lvl="0"/>
            <a:r>
              <a:rPr lang="en-US" dirty="0"/>
              <a:t>What are the recommendations?</a:t>
            </a:r>
            <a:endParaRPr lang="en-US" sz="2800" dirty="0"/>
          </a:p>
          <a:p>
            <a:pPr lvl="0"/>
            <a:r>
              <a:rPr lang="en-US" b="1" dirty="0"/>
              <a:t>Present Practices, Strategic plan in the LMU and Farmer wise detailed plan:</a:t>
            </a:r>
            <a:endParaRPr lang="en-US" sz="2800" dirty="0"/>
          </a:p>
          <a:p>
            <a:r>
              <a:rPr lang="en-US" b="1" dirty="0"/>
              <a:t>(Ask the Key Questions for each of LMU after brief input session)</a:t>
            </a:r>
            <a:endParaRPr lang="en-US" sz="2800" dirty="0"/>
          </a:p>
          <a:p>
            <a:pPr lvl="1"/>
            <a:r>
              <a:rPr lang="en-US" b="1" dirty="0"/>
              <a:t>Application of Manure</a:t>
            </a:r>
            <a:endParaRPr lang="en-US" sz="2400" dirty="0"/>
          </a:p>
          <a:p>
            <a:pPr lvl="0"/>
            <a:r>
              <a:rPr lang="en-US" b="1" dirty="0"/>
              <a:t>Present Practices</a:t>
            </a:r>
            <a:endParaRPr lang="en-US" sz="2800" dirty="0"/>
          </a:p>
          <a:p>
            <a:pPr lvl="1"/>
            <a:r>
              <a:rPr lang="en-US" dirty="0"/>
              <a:t>What are the </a:t>
            </a:r>
            <a:r>
              <a:rPr lang="en-US" b="1" dirty="0"/>
              <a:t>trends in application of manure</a:t>
            </a:r>
            <a:r>
              <a:rPr lang="en-US" dirty="0"/>
              <a:t>? In these 10 years, 10 years before, 20 years before?</a:t>
            </a:r>
            <a:endParaRPr lang="en-US" sz="2400" dirty="0"/>
          </a:p>
          <a:p>
            <a:pPr lvl="1"/>
            <a:r>
              <a:rPr lang="en-US" dirty="0"/>
              <a:t>What types of manures are applied? What is the quantity? To which type of soils? </a:t>
            </a:r>
            <a:endParaRPr lang="en-US" sz="2400" dirty="0"/>
          </a:p>
          <a:p>
            <a:pPr lvl="1"/>
            <a:r>
              <a:rPr lang="en-US" dirty="0"/>
              <a:t>Any practices in composting? If yes, what are they? </a:t>
            </a:r>
            <a:endParaRPr lang="en-US" sz="2400" dirty="0"/>
          </a:p>
          <a:p>
            <a:pPr lvl="2"/>
            <a:r>
              <a:rPr lang="en-US" dirty="0"/>
              <a:t>At household level</a:t>
            </a:r>
            <a:endParaRPr lang="en-US" sz="2000" dirty="0"/>
          </a:p>
          <a:p>
            <a:pPr lvl="2"/>
            <a:r>
              <a:rPr lang="en-US" dirty="0"/>
              <a:t>At cattle/ animal sheds</a:t>
            </a:r>
            <a:endParaRPr lang="en-US" sz="2000" dirty="0"/>
          </a:p>
          <a:p>
            <a:pPr lvl="1"/>
            <a:r>
              <a:rPr lang="en-US" dirty="0"/>
              <a:t>Did you apply compost to the lands in this LMU?</a:t>
            </a:r>
            <a:endParaRPr lang="en-US" sz="2400" dirty="0"/>
          </a:p>
          <a:p>
            <a:pPr lvl="0"/>
            <a:r>
              <a:rPr lang="en-US" b="1" i="1" dirty="0" err="1"/>
              <a:t>StrategicPlan</a:t>
            </a:r>
            <a:endParaRPr lang="en-US" sz="2800" dirty="0"/>
          </a:p>
          <a:p>
            <a:pPr lvl="1"/>
            <a:r>
              <a:rPr lang="en-US" i="1" dirty="0"/>
              <a:t>What activities need to be taken up in the area?</a:t>
            </a:r>
            <a:endParaRPr lang="en-US" sz="2400" dirty="0"/>
          </a:p>
          <a:p>
            <a:pPr lvl="2"/>
            <a:r>
              <a:rPr lang="en-US" dirty="0"/>
              <a:t>In situ composting</a:t>
            </a:r>
            <a:endParaRPr lang="en-US" sz="2000" dirty="0"/>
          </a:p>
          <a:p>
            <a:pPr lvl="2"/>
            <a:r>
              <a:rPr lang="en-US" dirty="0"/>
              <a:t>Composting at homesteads or cattle/ livestock sheds</a:t>
            </a:r>
            <a:endParaRPr lang="en-US" sz="2000" dirty="0"/>
          </a:p>
          <a:p>
            <a:pPr lvl="2"/>
            <a:r>
              <a:rPr lang="en-US" dirty="0"/>
              <a:t>Others? (option – get the numbers and location after consulting the individual farmers?)</a:t>
            </a:r>
            <a:endParaRPr lang="en-US" sz="2000" dirty="0"/>
          </a:p>
          <a:p>
            <a:pPr lvl="0"/>
            <a:r>
              <a:rPr lang="en-US" b="1" dirty="0"/>
              <a:t>Detailed Plan</a:t>
            </a:r>
            <a:r>
              <a:rPr lang="en-US" i="1" dirty="0"/>
              <a:t>(No of farmers and extent in </a:t>
            </a:r>
            <a:r>
              <a:rPr lang="en-US" i="1" dirty="0" err="1"/>
              <a:t>Acrs</a:t>
            </a:r>
            <a:r>
              <a:rPr lang="en-US" i="1" dirty="0"/>
              <a:t>)</a:t>
            </a:r>
            <a:endParaRPr lang="en-US" sz="2800" dirty="0"/>
          </a:p>
          <a:p>
            <a:pPr lvl="1"/>
            <a:r>
              <a:rPr lang="en-US" dirty="0"/>
              <a:t>Who wants to apply the manure? To which plot? How many </a:t>
            </a:r>
            <a:r>
              <a:rPr lang="en-US" dirty="0" err="1"/>
              <a:t>acrs</a:t>
            </a:r>
            <a:r>
              <a:rPr lang="en-US" dirty="0"/>
              <a:t>?</a:t>
            </a:r>
            <a:endParaRPr lang="en-US" sz="2400" dirty="0"/>
          </a:p>
          <a:p>
            <a:pPr lvl="1"/>
            <a:r>
              <a:rPr lang="en-US" dirty="0"/>
              <a:t>Where do you want to produce it? What is the cost, how much can you contribute?</a:t>
            </a:r>
            <a:endParaRPr lang="en-US" sz="2400" dirty="0"/>
          </a:p>
          <a:p>
            <a:r>
              <a:rPr lang="en-US" dirty="0"/>
              <a:t>Farm Yard Manure, Compost, </a:t>
            </a:r>
            <a:r>
              <a:rPr lang="en-US" dirty="0" err="1"/>
              <a:t>Vermi</a:t>
            </a:r>
            <a:r>
              <a:rPr lang="en-US" dirty="0"/>
              <a:t> Compost</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endParaRPr lang="en-US" dirty="0"/>
          </a:p>
        </p:txBody>
      </p:sp>
      <p:sp>
        <p:nvSpPr>
          <p:cNvPr id="3" name="Content Placeholder 2"/>
          <p:cNvSpPr>
            <a:spLocks noGrp="1"/>
          </p:cNvSpPr>
          <p:nvPr>
            <p:ph idx="1"/>
          </p:nvPr>
        </p:nvSpPr>
        <p:spPr>
          <a:xfrm>
            <a:off x="0" y="1295400"/>
            <a:ext cx="9144000" cy="5562600"/>
          </a:xfrm>
        </p:spPr>
        <p:txBody>
          <a:bodyPr>
            <a:normAutofit fontScale="77500" lnSpcReduction="20000"/>
          </a:bodyPr>
          <a:lstStyle/>
          <a:p>
            <a:pPr lvl="1"/>
            <a:r>
              <a:rPr lang="en-US" b="1" dirty="0"/>
              <a:t>Tank Silt Application</a:t>
            </a:r>
            <a:endParaRPr lang="en-US" sz="2400" dirty="0"/>
          </a:p>
          <a:p>
            <a:pPr lvl="0"/>
            <a:r>
              <a:rPr lang="en-US" b="1" dirty="0"/>
              <a:t>Present Practice</a:t>
            </a:r>
            <a:endParaRPr lang="en-US" sz="2800" dirty="0"/>
          </a:p>
          <a:p>
            <a:pPr lvl="1"/>
            <a:r>
              <a:rPr lang="en-US" dirty="0"/>
              <a:t>Was there a practice of Tank Silt application?</a:t>
            </a:r>
            <a:endParaRPr lang="en-US" sz="2400" dirty="0"/>
          </a:p>
          <a:p>
            <a:pPr lvl="1"/>
            <a:r>
              <a:rPr lang="en-US" dirty="0"/>
              <a:t>When was it last done? And by how many farmers; how many acres?</a:t>
            </a:r>
            <a:endParaRPr lang="en-US" sz="2400" dirty="0"/>
          </a:p>
          <a:p>
            <a:pPr lvl="1"/>
            <a:r>
              <a:rPr lang="en-US" dirty="0"/>
              <a:t>What are the sources for tank silt, if needed;</a:t>
            </a:r>
            <a:endParaRPr lang="en-US" sz="2400" dirty="0"/>
          </a:p>
          <a:p>
            <a:pPr lvl="1"/>
            <a:r>
              <a:rPr lang="en-US" dirty="0"/>
              <a:t>Source – Distance – quantity available (sufficient/ moderate / very less)?</a:t>
            </a:r>
            <a:endParaRPr lang="en-US" sz="2400" dirty="0"/>
          </a:p>
          <a:p>
            <a:pPr lvl="1"/>
            <a:r>
              <a:rPr lang="en-US" dirty="0"/>
              <a:t>Is the Tank silt quality good?</a:t>
            </a:r>
            <a:endParaRPr lang="en-US" sz="2400" dirty="0"/>
          </a:p>
          <a:p>
            <a:pPr lvl="0"/>
            <a:r>
              <a:rPr lang="en-US" b="1" i="1" dirty="0"/>
              <a:t>Strategic Plan </a:t>
            </a:r>
            <a:r>
              <a:rPr lang="en-US" i="1" dirty="0"/>
              <a:t>(this can be done by a small sub-group or committee)</a:t>
            </a:r>
            <a:endParaRPr lang="en-US" sz="2800" dirty="0"/>
          </a:p>
          <a:p>
            <a:pPr lvl="1"/>
            <a:r>
              <a:rPr lang="en-US" i="1" dirty="0"/>
              <a:t>Source of tank silt (assure quality)</a:t>
            </a:r>
            <a:endParaRPr lang="en-US" sz="2400" dirty="0"/>
          </a:p>
          <a:p>
            <a:pPr lvl="1"/>
            <a:r>
              <a:rPr lang="en-US" i="1" dirty="0"/>
              <a:t>Distance</a:t>
            </a:r>
            <a:endParaRPr lang="en-US" sz="2400" dirty="0"/>
          </a:p>
          <a:p>
            <a:pPr lvl="1"/>
            <a:r>
              <a:rPr lang="en-US" i="1" dirty="0"/>
              <a:t>Modalities of tractors for transport</a:t>
            </a:r>
            <a:endParaRPr lang="en-US" sz="2400" dirty="0"/>
          </a:p>
          <a:p>
            <a:pPr lvl="0"/>
            <a:r>
              <a:rPr lang="en-US" b="1" dirty="0"/>
              <a:t>Detailed Plan</a:t>
            </a:r>
            <a:endParaRPr lang="en-US" sz="2800" dirty="0"/>
          </a:p>
          <a:p>
            <a:pPr lvl="1"/>
            <a:r>
              <a:rPr lang="en-US" dirty="0"/>
              <a:t>Name of the farmer</a:t>
            </a:r>
            <a:endParaRPr lang="en-US" sz="2400" dirty="0"/>
          </a:p>
          <a:p>
            <a:pPr lvl="1"/>
            <a:r>
              <a:rPr lang="en-US" dirty="0"/>
              <a:t>No of trips</a:t>
            </a:r>
            <a:endParaRPr lang="en-US" sz="2400" dirty="0"/>
          </a:p>
          <a:p>
            <a:pPr lvl="1"/>
            <a:r>
              <a:rPr lang="en-US" dirty="0"/>
              <a:t>Contribution and cost sharing per trip</a:t>
            </a:r>
            <a:endParaRPr lang="en-US" sz="2400" dirty="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1154</TotalTime>
  <Words>2485</Words>
  <Application>Microsoft Office PowerPoint</Application>
  <PresentationFormat>On-screen Show (4:3)</PresentationFormat>
  <Paragraphs>314</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Gautami</vt:lpstr>
      <vt:lpstr>Office Theme</vt:lpstr>
      <vt:lpstr>Presentation on </vt:lpstr>
      <vt:lpstr>Participatory Planning Module on ‘Climate Resilient Rainfed Agriculture in the “Learning Site” </vt:lpstr>
      <vt:lpstr>Planning Teams:</vt:lpstr>
      <vt:lpstr>Pre-Requisites: </vt:lpstr>
      <vt:lpstr>PowerPoint Presentation</vt:lpstr>
      <vt:lpstr>The Planning Exercise is split into the following Sub-Plans: </vt:lpstr>
      <vt:lpstr> Planning Exercise 1 Preparation of a Base Map </vt:lpstr>
      <vt:lpstr>Planning Exercise #2:  Improving Soil health </vt:lpstr>
      <vt:lpstr>PowerPoint Presentation</vt:lpstr>
      <vt:lpstr> </vt:lpstr>
      <vt:lpstr>PowerPoint Presentation</vt:lpstr>
      <vt:lpstr>PowerPoint Presentation</vt:lpstr>
      <vt:lpstr>PowerPoint Presentation</vt:lpstr>
      <vt:lpstr>Planning Exercise on Component #2: Water and Protective irrigation  </vt:lpstr>
      <vt:lpstr>PowerPoint Presentation</vt:lpstr>
      <vt:lpstr>PowerPoint Presentation</vt:lpstr>
      <vt:lpstr>PowerPoint Presentation</vt:lpstr>
      <vt:lpstr>PowerPoint Presentation</vt:lpstr>
      <vt:lpstr>Planning Exercise on Component #3: Crop Systems and Seed </vt:lpstr>
      <vt:lpstr>PowerPoint Presentation</vt:lpstr>
      <vt:lpstr>Arriving at Detailed Plans </vt:lpstr>
      <vt:lpstr> Planning Exercise on Component #4: ZBNF  </vt:lpstr>
      <vt:lpstr>PowerPoint Presentation</vt:lpstr>
      <vt:lpstr>Planning Exercise on Component #5: Implements and Farm machinery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LENOVO</dc:creator>
  <cp:lastModifiedBy>KANDAKALLA</cp:lastModifiedBy>
  <cp:revision>9</cp:revision>
  <dcterms:created xsi:type="dcterms:W3CDTF">2018-04-03T14:10:14Z</dcterms:created>
  <dcterms:modified xsi:type="dcterms:W3CDTF">2018-12-12T03:14:09Z</dcterms:modified>
</cp:coreProperties>
</file>