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300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F2101-47C4-4A36-82E5-24856DC62B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7B2411-63E4-4760-B1F3-D465506596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51C1B9-9E56-4B44-9665-9F20EBE25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89440-4ECE-4700-B2BF-59360FDEF1A5}" type="datetimeFigureOut">
              <a:rPr lang="en-IN" smtClean="0"/>
              <a:t>05-09-2018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F4841C-0A24-4C65-A61D-A4A516338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345B42-6B41-4E31-9412-73DD49F35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3769-D4A1-4DA4-88EF-C1F478E532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14246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BF31D-E136-46DA-B307-738859D9B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5181E6-2A59-43DC-B712-94D4DAE3FE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25A8A6-1F0D-4EFF-8B65-24CD86088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89440-4ECE-4700-B2BF-59360FDEF1A5}" type="datetimeFigureOut">
              <a:rPr lang="en-IN" smtClean="0"/>
              <a:t>05-09-2018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D3E4AC-4837-4C4C-A0B3-345AF3F26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E96549-E00A-4386-94C7-8FC84A466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3769-D4A1-4DA4-88EF-C1F478E532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80287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8C61D1-C98C-4F74-B053-323BF0754D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967376-908C-4FCE-B94C-F85ACDC867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9A1BC-74BE-4A4C-9E60-4C5240513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89440-4ECE-4700-B2BF-59360FDEF1A5}" type="datetimeFigureOut">
              <a:rPr lang="en-IN" smtClean="0"/>
              <a:t>05-09-2018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7F3622-C457-4325-B1D5-7A9A72E72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B6CB2E-E4EA-4D22-8524-46D13A8F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3769-D4A1-4DA4-88EF-C1F478E532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11455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326E-7FA8-4FCE-89CC-41ACE4C5A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D835AC-3EF0-4295-B555-9430766641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B9417D-75DF-434B-99DA-BD6BE86CF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89440-4ECE-4700-B2BF-59360FDEF1A5}" type="datetimeFigureOut">
              <a:rPr lang="en-IN" smtClean="0"/>
              <a:t>05-09-2018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2021D9-99EA-4C0D-9B00-9844A21AD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60A35E-8AAF-4F79-AFA7-7AC922048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3769-D4A1-4DA4-88EF-C1F478E532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43446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F15A0-8A7F-4713-BBBF-06288BB05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54160C-4263-46C5-8E09-113C25B9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2AF49-C5B1-4F93-849E-2E7C14209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89440-4ECE-4700-B2BF-59360FDEF1A5}" type="datetimeFigureOut">
              <a:rPr lang="en-IN" smtClean="0"/>
              <a:t>05-09-2018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AA3E4-A7D5-431E-98A8-C87F782A8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992F41-AFED-4D52-9EAF-503449FDC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3769-D4A1-4DA4-88EF-C1F478E532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3303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BE74A-E053-45A4-949C-79837B7CE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500A7-624D-4313-910C-84DFF92DD0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557143-1AC1-4AC0-A14A-B628BC9B96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E013FA-34A7-43E2-A08C-F4A8BA6DC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89440-4ECE-4700-B2BF-59360FDEF1A5}" type="datetimeFigureOut">
              <a:rPr lang="en-IN" smtClean="0"/>
              <a:t>05-09-2018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815983-7A50-4A4D-B34F-3F89DED60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C6B709-901E-447F-B2AA-3A949CD8D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3769-D4A1-4DA4-88EF-C1F478E532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07833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EEC4DF-9E01-4CD5-892D-BF12084BA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9A872E-E8B9-428E-88C7-0E56289445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42076E-BC4D-404B-8712-873228CF5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A18081-72A1-4F70-82DA-D64621B7E6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AF3290-C050-4B76-B822-8BE770AC17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8CA558-CEA7-4A71-88F9-5C07B8E1C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89440-4ECE-4700-B2BF-59360FDEF1A5}" type="datetimeFigureOut">
              <a:rPr lang="en-IN" smtClean="0"/>
              <a:t>05-09-2018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513BF3-13A8-47AF-817A-EAF341B66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6DF1AF-5501-4AB4-A7E2-5A5A6EEBC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3769-D4A1-4DA4-88EF-C1F478E532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4071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ABBA0-FDF2-4601-98E5-B899279C6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F51AB4-19B9-4E00-A81C-B3BA427B3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89440-4ECE-4700-B2BF-59360FDEF1A5}" type="datetimeFigureOut">
              <a:rPr lang="en-IN" smtClean="0"/>
              <a:t>05-09-2018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B0D759-A8DD-4182-9E42-330E58144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D4F128-2900-4BF3-BDB0-E74EA735F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3769-D4A1-4DA4-88EF-C1F478E532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68549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EA9064-7802-466D-B9C0-E351F135E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89440-4ECE-4700-B2BF-59360FDEF1A5}" type="datetimeFigureOut">
              <a:rPr lang="en-IN" smtClean="0"/>
              <a:t>05-09-2018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16F6EB-1DB5-4D9F-A612-41F0ACC94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59F39F-C821-4A7D-BFB0-341BA9628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3769-D4A1-4DA4-88EF-C1F478E532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9558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37220-BCF9-4B0B-9E76-C17E6BF9A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4FB1EF-3547-412C-9AE0-C1CE9920F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929E20-3419-4BC3-A52C-33F7C057A6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480B53-F499-45FA-8920-04184C6E1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89440-4ECE-4700-B2BF-59360FDEF1A5}" type="datetimeFigureOut">
              <a:rPr lang="en-IN" smtClean="0"/>
              <a:t>05-09-2018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C9D54E-3505-45A3-BBBD-A8360613C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90AD11-4195-4852-B3D7-2C67E59BB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3769-D4A1-4DA4-88EF-C1F478E532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83310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FC2EA-B161-4BAD-8085-C496CA1E8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BEE6E7-1468-4AC1-A6CC-5F85B7FB19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1F3A3-F864-4835-8634-3B92554A05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46B21A-412F-4698-9B7A-5A1142A83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89440-4ECE-4700-B2BF-59360FDEF1A5}" type="datetimeFigureOut">
              <a:rPr lang="en-IN" smtClean="0"/>
              <a:t>05-09-2018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648A55-1474-4843-A569-B384268C2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42018F-5AFA-4A67-8E39-ED92EF8D8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3769-D4A1-4DA4-88EF-C1F478E532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6068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EF007C-EA79-428A-B4C9-2AC52A90A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DC10A9-4E18-4E1D-9329-F428A8E57F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2728BB-4D8A-4595-94A0-4248F88342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89440-4ECE-4700-B2BF-59360FDEF1A5}" type="datetimeFigureOut">
              <a:rPr lang="en-IN" smtClean="0"/>
              <a:t>05-09-2018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BE4DC6-45D6-4D4E-AA5B-F6E6CBA457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70D245-005A-4751-B6BC-73E0CEC4BE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1E3769-D4A1-4DA4-88EF-C1F478E532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1209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27C8A-2D32-4302-9423-D01A65A9F9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41340"/>
            <a:ext cx="9144000" cy="2387600"/>
          </a:xfrm>
        </p:spPr>
        <p:txBody>
          <a:bodyPr/>
          <a:lstStyle/>
          <a:p>
            <a:r>
              <a:rPr lang="en-IN" dirty="0"/>
              <a:t>Process Monitoring &amp; Evaluation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DEA728-0509-403D-BCF3-05E9AD8E37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30161"/>
            <a:ext cx="9144000" cy="714794"/>
          </a:xfrm>
        </p:spPr>
        <p:txBody>
          <a:bodyPr/>
          <a:lstStyle/>
          <a:p>
            <a:r>
              <a:rPr lang="en-IN" dirty="0"/>
              <a:t>SPMU, APDMP, 5</a:t>
            </a:r>
            <a:r>
              <a:rPr lang="en-IN" baseline="30000" dirty="0"/>
              <a:t>th</a:t>
            </a:r>
            <a:r>
              <a:rPr lang="en-IN" dirty="0"/>
              <a:t> Sept, 2018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A7AB45-FE38-426C-8228-499663879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5"/>
            <a:ext cx="1446028" cy="920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9D57EAD-723D-4F34-9294-14F1FD04F1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610" y="4946176"/>
            <a:ext cx="1206779" cy="94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460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1850F-2690-4042-8E07-D1C4644F6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6880" y="6433622"/>
            <a:ext cx="4135456" cy="369675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en-IN" sz="2400" b="1" dirty="0"/>
              <a:t>APDMP: Theory of Change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FDD10BE-A988-4C34-B0A3-55276BE32E78}"/>
              </a:ext>
            </a:extLst>
          </p:cNvPr>
          <p:cNvSpPr/>
          <p:nvPr/>
        </p:nvSpPr>
        <p:spPr>
          <a:xfrm>
            <a:off x="216310" y="1248700"/>
            <a:ext cx="2753032" cy="6390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/>
              <a:t>Ecosystem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7D6ABA3-1008-4D4A-B9D6-3D5B8CD743A8}"/>
              </a:ext>
            </a:extLst>
          </p:cNvPr>
          <p:cNvSpPr/>
          <p:nvPr/>
        </p:nvSpPr>
        <p:spPr>
          <a:xfrm>
            <a:off x="216310" y="3411792"/>
            <a:ext cx="2753032" cy="6390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/>
              <a:t>Production System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421ACF8-F643-4E82-B73E-EBC70437A78C}"/>
              </a:ext>
            </a:extLst>
          </p:cNvPr>
          <p:cNvSpPr/>
          <p:nvPr/>
        </p:nvSpPr>
        <p:spPr>
          <a:xfrm>
            <a:off x="216310" y="5550309"/>
            <a:ext cx="2753032" cy="6390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/>
              <a:t>Livelihood System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2B56CB-4A68-4F3F-9A91-FA1EF7A234BD}"/>
              </a:ext>
            </a:extLst>
          </p:cNvPr>
          <p:cNvSpPr/>
          <p:nvPr/>
        </p:nvSpPr>
        <p:spPr>
          <a:xfrm>
            <a:off x="5279921" y="136427"/>
            <a:ext cx="1868129" cy="54077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Common lands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8C27E1A-C86F-43B4-82A1-B92EB7F37F15}"/>
              </a:ext>
            </a:extLst>
          </p:cNvPr>
          <p:cNvSpPr/>
          <p:nvPr/>
        </p:nvSpPr>
        <p:spPr>
          <a:xfrm>
            <a:off x="3342968" y="1258529"/>
            <a:ext cx="1868129" cy="63909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Groundwater Aquifers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CEA260A-438D-41C0-9F5D-4ACB7CA9C862}"/>
              </a:ext>
            </a:extLst>
          </p:cNvPr>
          <p:cNvSpPr/>
          <p:nvPr/>
        </p:nvSpPr>
        <p:spPr>
          <a:xfrm>
            <a:off x="7088240" y="1219201"/>
            <a:ext cx="1868129" cy="63909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Agriculture Systems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C034E4-F87E-4A64-8FC8-D495E2444C34}"/>
              </a:ext>
            </a:extLst>
          </p:cNvPr>
          <p:cNvSpPr/>
          <p:nvPr/>
        </p:nvSpPr>
        <p:spPr>
          <a:xfrm>
            <a:off x="5270088" y="2429792"/>
            <a:ext cx="1868129" cy="54077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Livestock Systems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AF11824-7EF8-4F1B-9EE0-7F27ED0F3101}"/>
              </a:ext>
            </a:extLst>
          </p:cNvPr>
          <p:cNvSpPr/>
          <p:nvPr/>
        </p:nvSpPr>
        <p:spPr>
          <a:xfrm>
            <a:off x="9305626" y="995199"/>
            <a:ext cx="2753032" cy="639097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/>
              <a:t>Governance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C0E79C4-9FCA-4526-96D6-9F646180E355}"/>
              </a:ext>
            </a:extLst>
          </p:cNvPr>
          <p:cNvSpPr/>
          <p:nvPr/>
        </p:nvSpPr>
        <p:spPr>
          <a:xfrm>
            <a:off x="9300491" y="3628103"/>
            <a:ext cx="2753032" cy="639097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/>
              <a:t>Service Delivery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9EEA4CD-5768-471B-8DAA-B50F1182A592}"/>
              </a:ext>
            </a:extLst>
          </p:cNvPr>
          <p:cNvSpPr txBox="1"/>
          <p:nvPr/>
        </p:nvSpPr>
        <p:spPr>
          <a:xfrm>
            <a:off x="9417669" y="1673632"/>
            <a:ext cx="2526891" cy="369332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Gram Panchayats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6E37A9B-ABA5-44C7-AA16-18EB1B9A5303}"/>
              </a:ext>
            </a:extLst>
          </p:cNvPr>
          <p:cNvSpPr txBox="1"/>
          <p:nvPr/>
        </p:nvSpPr>
        <p:spPr>
          <a:xfrm>
            <a:off x="9417668" y="4355360"/>
            <a:ext cx="2563345" cy="646331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Farmer Producer Organisation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373B01F-1EDE-4B4D-AA33-8108D931185D}"/>
              </a:ext>
            </a:extLst>
          </p:cNvPr>
          <p:cNvSpPr/>
          <p:nvPr/>
        </p:nvSpPr>
        <p:spPr>
          <a:xfrm>
            <a:off x="3434182" y="3465634"/>
            <a:ext cx="2005780" cy="5733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400" b="1" dirty="0">
                <a:solidFill>
                  <a:schemeClr val="tx1"/>
                </a:solidFill>
              </a:rPr>
              <a:t>Agriculture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5225E67-1AD1-4185-AE64-7939E517B39A}"/>
              </a:ext>
            </a:extLst>
          </p:cNvPr>
          <p:cNvSpPr/>
          <p:nvPr/>
        </p:nvSpPr>
        <p:spPr>
          <a:xfrm>
            <a:off x="6773919" y="3475100"/>
            <a:ext cx="2005780" cy="5733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400" b="1" dirty="0">
                <a:solidFill>
                  <a:schemeClr val="tx1"/>
                </a:solidFill>
              </a:rPr>
              <a:t>Livestock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4D73546-A484-4CDD-BDFF-3CEA60CB4FB2}"/>
              </a:ext>
            </a:extLst>
          </p:cNvPr>
          <p:cNvSpPr txBox="1"/>
          <p:nvPr/>
        </p:nvSpPr>
        <p:spPr>
          <a:xfrm>
            <a:off x="3569528" y="5390223"/>
            <a:ext cx="2084438" cy="369332"/>
          </a:xfrm>
          <a:prstGeom prst="rect">
            <a:avLst/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IN" dirty="0"/>
              <a:t>Production Services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855CC0D-9BFC-4ABA-BA36-87162EA2FF04}"/>
              </a:ext>
            </a:extLst>
          </p:cNvPr>
          <p:cNvSpPr txBox="1"/>
          <p:nvPr/>
        </p:nvSpPr>
        <p:spPr>
          <a:xfrm>
            <a:off x="5923957" y="5390223"/>
            <a:ext cx="2875932" cy="369332"/>
          </a:xfrm>
          <a:prstGeom prst="rect">
            <a:avLst/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Markets/ Business Services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3B8A417-653C-49C7-8C89-293855F4421C}"/>
              </a:ext>
            </a:extLst>
          </p:cNvPr>
          <p:cNvSpPr txBox="1"/>
          <p:nvPr/>
        </p:nvSpPr>
        <p:spPr>
          <a:xfrm>
            <a:off x="9120510" y="5361037"/>
            <a:ext cx="2981986" cy="369332"/>
          </a:xfrm>
          <a:prstGeom prst="rect">
            <a:avLst/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Information Services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4CA74B3-280E-4501-830B-9F6F1A862986}"/>
              </a:ext>
            </a:extLst>
          </p:cNvPr>
          <p:cNvCxnSpPr>
            <a:cxnSpLocks/>
          </p:cNvCxnSpPr>
          <p:nvPr/>
        </p:nvCxnSpPr>
        <p:spPr>
          <a:xfrm>
            <a:off x="3451123" y="5299582"/>
            <a:ext cx="8651373" cy="153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CC272F1-943E-4993-A235-185270E0949D}"/>
              </a:ext>
            </a:extLst>
          </p:cNvPr>
          <p:cNvCxnSpPr/>
          <p:nvPr/>
        </p:nvCxnSpPr>
        <p:spPr>
          <a:xfrm>
            <a:off x="3451123" y="6371304"/>
            <a:ext cx="80919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DF16590-8D6C-43A2-8E69-B83C09F9C80F}"/>
              </a:ext>
            </a:extLst>
          </p:cNvPr>
          <p:cNvCxnSpPr>
            <a:cxnSpLocks/>
          </p:cNvCxnSpPr>
          <p:nvPr/>
        </p:nvCxnSpPr>
        <p:spPr>
          <a:xfrm flipH="1">
            <a:off x="9119155" y="726360"/>
            <a:ext cx="52699" cy="45885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03A3E9D-F558-46E1-A0AA-134F80300BD8}"/>
              </a:ext>
            </a:extLst>
          </p:cNvPr>
          <p:cNvCxnSpPr>
            <a:cxnSpLocks/>
          </p:cNvCxnSpPr>
          <p:nvPr/>
        </p:nvCxnSpPr>
        <p:spPr>
          <a:xfrm flipH="1">
            <a:off x="12106804" y="716528"/>
            <a:ext cx="19862" cy="45984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E41874FB-96A7-40F8-B6DA-E8DF9E15FCE5}"/>
              </a:ext>
            </a:extLst>
          </p:cNvPr>
          <p:cNvSpPr txBox="1"/>
          <p:nvPr/>
        </p:nvSpPr>
        <p:spPr>
          <a:xfrm>
            <a:off x="9171853" y="254417"/>
            <a:ext cx="2930643" cy="461665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2400" b="1" dirty="0"/>
              <a:t>Institutions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A06CBF4-9BAB-45C1-A640-C69670904AEE}"/>
              </a:ext>
            </a:extLst>
          </p:cNvPr>
          <p:cNvSpPr txBox="1"/>
          <p:nvPr/>
        </p:nvSpPr>
        <p:spPr>
          <a:xfrm>
            <a:off x="3465407" y="4258663"/>
            <a:ext cx="1662574" cy="369332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Knowledge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FAFEB56-3BDF-4145-8C80-26898448B65A}"/>
              </a:ext>
            </a:extLst>
          </p:cNvPr>
          <p:cNvSpPr txBox="1"/>
          <p:nvPr/>
        </p:nvSpPr>
        <p:spPr>
          <a:xfrm>
            <a:off x="5296637" y="4248455"/>
            <a:ext cx="1662574" cy="369332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Diversification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A4AF4FE-D2B7-492E-BEBB-0EF9134E2E23}"/>
              </a:ext>
            </a:extLst>
          </p:cNvPr>
          <p:cNvSpPr txBox="1"/>
          <p:nvPr/>
        </p:nvSpPr>
        <p:spPr>
          <a:xfrm>
            <a:off x="7112704" y="4239512"/>
            <a:ext cx="1662574" cy="369332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Integration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7617C93D-7666-4194-A18C-7B6B97A319AF}"/>
              </a:ext>
            </a:extLst>
          </p:cNvPr>
          <p:cNvCxnSpPr/>
          <p:nvPr/>
        </p:nvCxnSpPr>
        <p:spPr>
          <a:xfrm>
            <a:off x="3342968" y="3087329"/>
            <a:ext cx="57775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7968AC5-58B6-435D-BDCF-4BA9A4FCC9E6}"/>
              </a:ext>
            </a:extLst>
          </p:cNvPr>
          <p:cNvCxnSpPr/>
          <p:nvPr/>
        </p:nvCxnSpPr>
        <p:spPr>
          <a:xfrm>
            <a:off x="3178827" y="88488"/>
            <a:ext cx="57775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70D3ADDB-126F-4412-BE59-5E9C88551DAF}"/>
              </a:ext>
            </a:extLst>
          </p:cNvPr>
          <p:cNvSpPr txBox="1"/>
          <p:nvPr/>
        </p:nvSpPr>
        <p:spPr>
          <a:xfrm>
            <a:off x="4159439" y="4685351"/>
            <a:ext cx="4072991" cy="369332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Securing against drought vulnerability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3359F81-2049-482D-BD79-7FD9693DC1A0}"/>
              </a:ext>
            </a:extLst>
          </p:cNvPr>
          <p:cNvSpPr txBox="1"/>
          <p:nvPr/>
        </p:nvSpPr>
        <p:spPr>
          <a:xfrm>
            <a:off x="4611746" y="5894438"/>
            <a:ext cx="2536303" cy="369332"/>
          </a:xfrm>
          <a:prstGeom prst="rect">
            <a:avLst/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Enterprise Development</a:t>
            </a:r>
          </a:p>
        </p:txBody>
      </p:sp>
      <p:sp>
        <p:nvSpPr>
          <p:cNvPr id="58" name="Arrow: Down 57">
            <a:extLst>
              <a:ext uri="{FF2B5EF4-FFF2-40B4-BE49-F238E27FC236}">
                <a16:creationId xmlns:a16="http://schemas.microsoft.com/office/drawing/2014/main" id="{E1397487-83BE-47E0-8204-507D3AFDF537}"/>
              </a:ext>
            </a:extLst>
          </p:cNvPr>
          <p:cNvSpPr/>
          <p:nvPr/>
        </p:nvSpPr>
        <p:spPr>
          <a:xfrm>
            <a:off x="1331179" y="2752461"/>
            <a:ext cx="509095" cy="54076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9" name="Arrow: Down 58">
            <a:extLst>
              <a:ext uri="{FF2B5EF4-FFF2-40B4-BE49-F238E27FC236}">
                <a16:creationId xmlns:a16="http://schemas.microsoft.com/office/drawing/2014/main" id="{E0BAECED-443E-42F4-8951-BF90FE74DF97}"/>
              </a:ext>
            </a:extLst>
          </p:cNvPr>
          <p:cNvSpPr/>
          <p:nvPr/>
        </p:nvSpPr>
        <p:spPr>
          <a:xfrm rot="10800000">
            <a:off x="1338278" y="1998423"/>
            <a:ext cx="509095" cy="54076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0" name="Arrow: Down 59">
            <a:extLst>
              <a:ext uri="{FF2B5EF4-FFF2-40B4-BE49-F238E27FC236}">
                <a16:creationId xmlns:a16="http://schemas.microsoft.com/office/drawing/2014/main" id="{93F1A9DC-2C9E-4CB8-A54C-78D22E5F8FAC}"/>
              </a:ext>
            </a:extLst>
          </p:cNvPr>
          <p:cNvSpPr/>
          <p:nvPr/>
        </p:nvSpPr>
        <p:spPr>
          <a:xfrm>
            <a:off x="1301678" y="4907834"/>
            <a:ext cx="509095" cy="54076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1" name="Arrow: Down 60">
            <a:extLst>
              <a:ext uri="{FF2B5EF4-FFF2-40B4-BE49-F238E27FC236}">
                <a16:creationId xmlns:a16="http://schemas.microsoft.com/office/drawing/2014/main" id="{FB3E8E12-AE09-411A-AFA9-598D4DE7D5F0}"/>
              </a:ext>
            </a:extLst>
          </p:cNvPr>
          <p:cNvSpPr/>
          <p:nvPr/>
        </p:nvSpPr>
        <p:spPr>
          <a:xfrm rot="10800000">
            <a:off x="1308777" y="4153796"/>
            <a:ext cx="509095" cy="54076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3CD634EF-5305-4EAC-B12F-F4CC845CB0E2}"/>
              </a:ext>
            </a:extLst>
          </p:cNvPr>
          <p:cNvCxnSpPr>
            <a:stCxn id="7" idx="0"/>
            <a:endCxn id="6" idx="1"/>
          </p:cNvCxnSpPr>
          <p:nvPr/>
        </p:nvCxnSpPr>
        <p:spPr>
          <a:xfrm flipV="1">
            <a:off x="4277033" y="406814"/>
            <a:ext cx="1002888" cy="851715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3137BC87-CB91-427D-88F1-B934D419B32E}"/>
              </a:ext>
            </a:extLst>
          </p:cNvPr>
          <p:cNvCxnSpPr>
            <a:stCxn id="7" idx="2"/>
            <a:endCxn id="9" idx="1"/>
          </p:cNvCxnSpPr>
          <p:nvPr/>
        </p:nvCxnSpPr>
        <p:spPr>
          <a:xfrm>
            <a:off x="4277033" y="1897626"/>
            <a:ext cx="993055" cy="802553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7EE0FEB4-2BCF-4CB6-8540-79E2A18AFA3A}"/>
              </a:ext>
            </a:extLst>
          </p:cNvPr>
          <p:cNvCxnSpPr>
            <a:stCxn id="6" idx="3"/>
            <a:endCxn id="8" idx="0"/>
          </p:cNvCxnSpPr>
          <p:nvPr/>
        </p:nvCxnSpPr>
        <p:spPr>
          <a:xfrm>
            <a:off x="7148050" y="406814"/>
            <a:ext cx="874255" cy="812387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0EDABBCB-8C7C-4C22-9BD8-C7617E3D4C53}"/>
              </a:ext>
            </a:extLst>
          </p:cNvPr>
          <p:cNvCxnSpPr>
            <a:stCxn id="8" idx="2"/>
            <a:endCxn id="9" idx="3"/>
          </p:cNvCxnSpPr>
          <p:nvPr/>
        </p:nvCxnSpPr>
        <p:spPr>
          <a:xfrm flipH="1">
            <a:off x="7138217" y="1858298"/>
            <a:ext cx="884088" cy="841881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A7812066-BD68-4C4B-9B0E-6376D9806366}"/>
              </a:ext>
            </a:extLst>
          </p:cNvPr>
          <p:cNvSpPr txBox="1"/>
          <p:nvPr/>
        </p:nvSpPr>
        <p:spPr>
          <a:xfrm>
            <a:off x="4155121" y="6433622"/>
            <a:ext cx="3881760" cy="40011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IN" sz="2000" b="1" dirty="0">
                <a:solidFill>
                  <a:schemeClr val="bg1"/>
                </a:solidFill>
              </a:rPr>
              <a:t>Resilience &amp; Livelihoods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CF5B0FEF-A53F-49A9-90E5-2ABDD3A1F432}"/>
              </a:ext>
            </a:extLst>
          </p:cNvPr>
          <p:cNvCxnSpPr/>
          <p:nvPr/>
        </p:nvCxnSpPr>
        <p:spPr>
          <a:xfrm>
            <a:off x="2541638" y="3161073"/>
            <a:ext cx="577754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3261488E-5209-44F8-B94E-51716796ED3C}"/>
              </a:ext>
            </a:extLst>
          </p:cNvPr>
          <p:cNvCxnSpPr>
            <a:cxnSpLocks/>
          </p:cNvCxnSpPr>
          <p:nvPr/>
        </p:nvCxnSpPr>
        <p:spPr>
          <a:xfrm>
            <a:off x="2571131" y="5392990"/>
            <a:ext cx="8651373" cy="1537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638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4" grpId="0" animBg="1"/>
      <p:bldP spid="47" grpId="0" animBg="1"/>
      <p:bldP spid="48" grpId="0" animBg="1"/>
      <p:bldP spid="49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Oval 124">
            <a:extLst>
              <a:ext uri="{FF2B5EF4-FFF2-40B4-BE49-F238E27FC236}">
                <a16:creationId xmlns:a16="http://schemas.microsoft.com/office/drawing/2014/main" id="{A3AC8616-C4E8-4FBB-B1C1-8EEB678AD84E}"/>
              </a:ext>
            </a:extLst>
          </p:cNvPr>
          <p:cNvSpPr/>
          <p:nvPr/>
        </p:nvSpPr>
        <p:spPr>
          <a:xfrm>
            <a:off x="3556693" y="3822045"/>
            <a:ext cx="2244339" cy="120997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8D8D098-F22D-4BBB-BE4B-B939886B8E24}"/>
              </a:ext>
            </a:extLst>
          </p:cNvPr>
          <p:cNvSpPr/>
          <p:nvPr/>
        </p:nvSpPr>
        <p:spPr>
          <a:xfrm>
            <a:off x="3231605" y="1976282"/>
            <a:ext cx="2359742" cy="5997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ACTIVITIES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25CA35-FBCB-470C-AA27-700F9D0FF2B6}"/>
              </a:ext>
            </a:extLst>
          </p:cNvPr>
          <p:cNvSpPr/>
          <p:nvPr/>
        </p:nvSpPr>
        <p:spPr>
          <a:xfrm>
            <a:off x="429412" y="1942992"/>
            <a:ext cx="2359742" cy="5997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INVESTMENTS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AD2EA1C-5A95-4FD1-B0AC-EEDAB0564F2C}"/>
              </a:ext>
            </a:extLst>
          </p:cNvPr>
          <p:cNvSpPr/>
          <p:nvPr/>
        </p:nvSpPr>
        <p:spPr>
          <a:xfrm>
            <a:off x="6341806" y="1946787"/>
            <a:ext cx="2359742" cy="5997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OUTPUTS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46D5B04-A538-4307-AB28-BC9E23C4058A}"/>
              </a:ext>
            </a:extLst>
          </p:cNvPr>
          <p:cNvSpPr/>
          <p:nvPr/>
        </p:nvSpPr>
        <p:spPr>
          <a:xfrm>
            <a:off x="9665524" y="1946787"/>
            <a:ext cx="2359742" cy="5997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OUTCOME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283A59-DFF5-4071-8399-D92B402D173B}"/>
              </a:ext>
            </a:extLst>
          </p:cNvPr>
          <p:cNvSpPr txBox="1"/>
          <p:nvPr/>
        </p:nvSpPr>
        <p:spPr>
          <a:xfrm>
            <a:off x="3637935" y="3927492"/>
            <a:ext cx="21630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400" dirty="0"/>
              <a:t>DESIGN &amp; </a:t>
            </a:r>
          </a:p>
          <a:p>
            <a:pPr algn="ctr"/>
            <a:r>
              <a:rPr lang="en-IN" sz="2400" dirty="0"/>
              <a:t>Assumptions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C1DD09-6E1E-4B26-9F01-1C14F0594F4C}"/>
              </a:ext>
            </a:extLst>
          </p:cNvPr>
          <p:cNvSpPr txBox="1"/>
          <p:nvPr/>
        </p:nvSpPr>
        <p:spPr>
          <a:xfrm>
            <a:off x="8111612" y="2908775"/>
            <a:ext cx="21630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400" dirty="0"/>
              <a:t>TOC</a:t>
            </a:r>
          </a:p>
          <a:p>
            <a:pPr algn="ctr"/>
            <a:r>
              <a:rPr lang="en-IN" sz="2400" dirty="0"/>
              <a:t>Assumptions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BA7E313-6A5F-440C-AFDF-96A7789C8805}"/>
              </a:ext>
            </a:extLst>
          </p:cNvPr>
          <p:cNvCxnSpPr>
            <a:cxnSpLocks/>
          </p:cNvCxnSpPr>
          <p:nvPr/>
        </p:nvCxnSpPr>
        <p:spPr>
          <a:xfrm>
            <a:off x="1917292" y="2546554"/>
            <a:ext cx="1868127" cy="81382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1D1B6EA-4175-4846-8C94-0549C1E656E2}"/>
              </a:ext>
            </a:extLst>
          </p:cNvPr>
          <p:cNvCxnSpPr>
            <a:cxnSpLocks/>
            <a:stCxn id="28" idx="3"/>
            <a:endCxn id="5" idx="2"/>
          </p:cNvCxnSpPr>
          <p:nvPr/>
        </p:nvCxnSpPr>
        <p:spPr>
          <a:xfrm flipV="1">
            <a:off x="5948515" y="2546555"/>
            <a:ext cx="1573162" cy="81382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3FB6DA2F-4C9B-4194-9063-B6D317F87154}"/>
              </a:ext>
            </a:extLst>
          </p:cNvPr>
          <p:cNvCxnSpPr>
            <a:stCxn id="5" idx="2"/>
            <a:endCxn id="10" idx="1"/>
          </p:cNvCxnSpPr>
          <p:nvPr/>
        </p:nvCxnSpPr>
        <p:spPr>
          <a:xfrm rot="16200000" flipH="1">
            <a:off x="7427785" y="2640446"/>
            <a:ext cx="777719" cy="589935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EC01A1BB-3C55-4F35-9AAB-0D0D306BA7B4}"/>
              </a:ext>
            </a:extLst>
          </p:cNvPr>
          <p:cNvCxnSpPr>
            <a:stCxn id="10" idx="3"/>
            <a:endCxn id="8" idx="2"/>
          </p:cNvCxnSpPr>
          <p:nvPr/>
        </p:nvCxnSpPr>
        <p:spPr>
          <a:xfrm flipV="1">
            <a:off x="10274709" y="2546555"/>
            <a:ext cx="570686" cy="777719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7617E863-5682-4CD1-9C13-7314FAA26600}"/>
              </a:ext>
            </a:extLst>
          </p:cNvPr>
          <p:cNvSpPr/>
          <p:nvPr/>
        </p:nvSpPr>
        <p:spPr>
          <a:xfrm rot="1605822">
            <a:off x="2455562" y="2721227"/>
            <a:ext cx="978408" cy="484632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FF982FE5-E71C-4973-A7A9-64EE5DC781F9}"/>
              </a:ext>
            </a:extLst>
          </p:cNvPr>
          <p:cNvSpPr/>
          <p:nvPr/>
        </p:nvSpPr>
        <p:spPr>
          <a:xfrm rot="19842501">
            <a:off x="6142171" y="2784414"/>
            <a:ext cx="978408" cy="484632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15FDEF1D-B0F6-428C-ACB4-ABC57F44C0AD}"/>
              </a:ext>
            </a:extLst>
          </p:cNvPr>
          <p:cNvSpPr/>
          <p:nvPr/>
        </p:nvSpPr>
        <p:spPr>
          <a:xfrm>
            <a:off x="2789154" y="1825990"/>
            <a:ext cx="489204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95BAA78D-35FC-4936-B61B-5BC7911E3026}"/>
              </a:ext>
            </a:extLst>
          </p:cNvPr>
          <p:cNvSpPr/>
          <p:nvPr/>
        </p:nvSpPr>
        <p:spPr>
          <a:xfrm>
            <a:off x="5591347" y="1843812"/>
            <a:ext cx="764231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160E0AF6-1239-4A80-9EC3-7AFEACD7B874}"/>
              </a:ext>
            </a:extLst>
          </p:cNvPr>
          <p:cNvSpPr/>
          <p:nvPr/>
        </p:nvSpPr>
        <p:spPr>
          <a:xfrm>
            <a:off x="8682338" y="1857668"/>
            <a:ext cx="1002435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9E2D11-D700-436D-8C9B-A97A45D2582A}"/>
              </a:ext>
            </a:extLst>
          </p:cNvPr>
          <p:cNvSpPr txBox="1"/>
          <p:nvPr/>
        </p:nvSpPr>
        <p:spPr>
          <a:xfrm>
            <a:off x="3785418" y="2898715"/>
            <a:ext cx="21630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Human Resources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Investments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224E330-DD70-4D5F-89F6-E29EA3D91494}"/>
              </a:ext>
            </a:extLst>
          </p:cNvPr>
          <p:cNvSpPr txBox="1"/>
          <p:nvPr/>
        </p:nvSpPr>
        <p:spPr>
          <a:xfrm>
            <a:off x="5062888" y="776702"/>
            <a:ext cx="198280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N" dirty="0"/>
              <a:t>IMPLEMENTATION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ECF97D0-FCAA-4202-8C7F-AA5EDE21C88E}"/>
              </a:ext>
            </a:extLst>
          </p:cNvPr>
          <p:cNvSpPr txBox="1"/>
          <p:nvPr/>
        </p:nvSpPr>
        <p:spPr>
          <a:xfrm>
            <a:off x="8518358" y="757280"/>
            <a:ext cx="124165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IMPACTS</a:t>
            </a:r>
          </a:p>
        </p:txBody>
      </p:sp>
      <p:sp>
        <p:nvSpPr>
          <p:cNvPr id="51" name="Isosceles Triangle 50">
            <a:extLst>
              <a:ext uri="{FF2B5EF4-FFF2-40B4-BE49-F238E27FC236}">
                <a16:creationId xmlns:a16="http://schemas.microsoft.com/office/drawing/2014/main" id="{82BD8D6B-5A58-4F04-994C-0099EEC6768C}"/>
              </a:ext>
            </a:extLst>
          </p:cNvPr>
          <p:cNvSpPr/>
          <p:nvPr/>
        </p:nvSpPr>
        <p:spPr>
          <a:xfrm>
            <a:off x="4940967" y="1174142"/>
            <a:ext cx="2079056" cy="619190"/>
          </a:xfrm>
          <a:prstGeom prst="triangle">
            <a:avLst>
              <a:gd name="adj" fmla="val 5091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2" name="Isosceles Triangle 51">
            <a:extLst>
              <a:ext uri="{FF2B5EF4-FFF2-40B4-BE49-F238E27FC236}">
                <a16:creationId xmlns:a16="http://schemas.microsoft.com/office/drawing/2014/main" id="{86F33626-853E-4D3A-9AEA-415C55662884}"/>
              </a:ext>
            </a:extLst>
          </p:cNvPr>
          <p:cNvSpPr/>
          <p:nvPr/>
        </p:nvSpPr>
        <p:spPr>
          <a:xfrm>
            <a:off x="8111613" y="1137986"/>
            <a:ext cx="2079056" cy="619190"/>
          </a:xfrm>
          <a:prstGeom prst="triangle">
            <a:avLst>
              <a:gd name="adj" fmla="val 5091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63" name="Connector: Elbow 62">
            <a:extLst>
              <a:ext uri="{FF2B5EF4-FFF2-40B4-BE49-F238E27FC236}">
                <a16:creationId xmlns:a16="http://schemas.microsoft.com/office/drawing/2014/main" id="{D751D563-885A-409F-9FED-B9CC7DB80764}"/>
              </a:ext>
            </a:extLst>
          </p:cNvPr>
          <p:cNvCxnSpPr>
            <a:cxnSpLocks/>
            <a:stCxn id="4" idx="2"/>
            <a:endCxn id="8" idx="2"/>
          </p:cNvCxnSpPr>
          <p:nvPr/>
        </p:nvCxnSpPr>
        <p:spPr>
          <a:xfrm rot="16200000" flipH="1">
            <a:off x="6225442" y="-2073399"/>
            <a:ext cx="3795" cy="9236112"/>
          </a:xfrm>
          <a:prstGeom prst="bentConnector3">
            <a:avLst>
              <a:gd name="adj1" fmla="val 97937839"/>
            </a:avLst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F6BB1BA5-DD34-4820-B58E-4469274C1B50}"/>
              </a:ext>
            </a:extLst>
          </p:cNvPr>
          <p:cNvGrpSpPr/>
          <p:nvPr/>
        </p:nvGrpSpPr>
        <p:grpSpPr>
          <a:xfrm>
            <a:off x="4758865" y="6063951"/>
            <a:ext cx="2802194" cy="478387"/>
            <a:chOff x="4758865" y="6063951"/>
            <a:chExt cx="2802194" cy="478387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00B748FF-F696-4351-83BA-2DF1D187D85D}"/>
                </a:ext>
              </a:extLst>
            </p:cNvPr>
            <p:cNvSpPr txBox="1"/>
            <p:nvPr/>
          </p:nvSpPr>
          <p:spPr>
            <a:xfrm>
              <a:off x="4758865" y="6063951"/>
              <a:ext cx="2802194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/>
                <a:t>Impact Assessment</a:t>
              </a:r>
            </a:p>
          </p:txBody>
        </p: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0EC4D686-7191-4CE3-BCEE-BF01C54D8783}"/>
                </a:ext>
              </a:extLst>
            </p:cNvPr>
            <p:cNvCxnSpPr/>
            <p:nvPr/>
          </p:nvCxnSpPr>
          <p:spPr>
            <a:xfrm>
              <a:off x="4758865" y="6063951"/>
              <a:ext cx="0" cy="478387"/>
            </a:xfrm>
            <a:prstGeom prst="line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3BCD8829-DA60-4B4F-B6C9-2A585ADFF493}"/>
                </a:ext>
              </a:extLst>
            </p:cNvPr>
            <p:cNvCxnSpPr/>
            <p:nvPr/>
          </p:nvCxnSpPr>
          <p:spPr>
            <a:xfrm>
              <a:off x="4822827" y="6063951"/>
              <a:ext cx="0" cy="478387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7AAF1E6E-51CA-4147-A51D-77C66D18E7B6}"/>
                </a:ext>
              </a:extLst>
            </p:cNvPr>
            <p:cNvCxnSpPr/>
            <p:nvPr/>
          </p:nvCxnSpPr>
          <p:spPr>
            <a:xfrm>
              <a:off x="4822827" y="6522916"/>
              <a:ext cx="252745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Connector: Elbow 72">
            <a:extLst>
              <a:ext uri="{FF2B5EF4-FFF2-40B4-BE49-F238E27FC236}">
                <a16:creationId xmlns:a16="http://schemas.microsoft.com/office/drawing/2014/main" id="{1942BD1B-B87A-4A98-AC65-8934CFBEABF9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5951830" y="406435"/>
            <a:ext cx="29496" cy="3110201"/>
          </a:xfrm>
          <a:prstGeom prst="bentConnector3">
            <a:avLst>
              <a:gd name="adj1" fmla="val 5247766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>
            <a:extLst>
              <a:ext uri="{FF2B5EF4-FFF2-40B4-BE49-F238E27FC236}">
                <a16:creationId xmlns:a16="http://schemas.microsoft.com/office/drawing/2014/main" id="{C73AC6AE-9718-40CA-9190-9F0ABDB36E22}"/>
              </a:ext>
            </a:extLst>
          </p:cNvPr>
          <p:cNvGrpSpPr/>
          <p:nvPr/>
        </p:nvGrpSpPr>
        <p:grpSpPr>
          <a:xfrm>
            <a:off x="4652804" y="191343"/>
            <a:ext cx="2591421" cy="478387"/>
            <a:chOff x="4694903" y="298315"/>
            <a:chExt cx="2591421" cy="478387"/>
          </a:xfrm>
          <a:solidFill>
            <a:schemeClr val="bg1">
              <a:lumMod val="95000"/>
            </a:schemeClr>
          </a:solidFill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0AAEB2CB-0B94-4DA6-8537-AF5400B97A29}"/>
                </a:ext>
              </a:extLst>
            </p:cNvPr>
            <p:cNvCxnSpPr/>
            <p:nvPr/>
          </p:nvCxnSpPr>
          <p:spPr>
            <a:xfrm>
              <a:off x="4694903" y="298315"/>
              <a:ext cx="0" cy="478387"/>
            </a:xfrm>
            <a:prstGeom prst="line">
              <a:avLst/>
            </a:prstGeom>
            <a:grp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8835A791-3FD2-4739-A844-C5426CA1F081}"/>
                </a:ext>
              </a:extLst>
            </p:cNvPr>
            <p:cNvCxnSpPr/>
            <p:nvPr/>
          </p:nvCxnSpPr>
          <p:spPr>
            <a:xfrm>
              <a:off x="4758865" y="298315"/>
              <a:ext cx="0" cy="478387"/>
            </a:xfrm>
            <a:prstGeom prst="line">
              <a:avLst/>
            </a:prstGeom>
            <a:grp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641E0912-79CC-4D5B-B2AD-FEA227079D97}"/>
                </a:ext>
              </a:extLst>
            </p:cNvPr>
            <p:cNvCxnSpPr/>
            <p:nvPr/>
          </p:nvCxnSpPr>
          <p:spPr>
            <a:xfrm>
              <a:off x="4758865" y="757280"/>
              <a:ext cx="2527459" cy="0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27B1D067-02A4-4690-8CC6-D4199CF492B4}"/>
              </a:ext>
            </a:extLst>
          </p:cNvPr>
          <p:cNvSpPr txBox="1"/>
          <p:nvPr/>
        </p:nvSpPr>
        <p:spPr>
          <a:xfrm>
            <a:off x="4780728" y="190163"/>
            <a:ext cx="2527451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Monitoring &amp; Evaluation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130E73D0-8E14-4178-8DE8-E80C407D38F3}"/>
              </a:ext>
            </a:extLst>
          </p:cNvPr>
          <p:cNvSpPr txBox="1"/>
          <p:nvPr/>
        </p:nvSpPr>
        <p:spPr>
          <a:xfrm>
            <a:off x="6986490" y="3797861"/>
            <a:ext cx="3480569" cy="2031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Small &amp; marginal farmers; SC/ST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Women &amp; Gender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Impacting poverty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Sustainability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Security of livelihoods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Participation &amp; Community control</a:t>
            </a:r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D47340B2-6158-4313-8A3A-001F0CC39030}"/>
              </a:ext>
            </a:extLst>
          </p:cNvPr>
          <p:cNvSpPr/>
          <p:nvPr/>
        </p:nvSpPr>
        <p:spPr>
          <a:xfrm>
            <a:off x="6029757" y="3477410"/>
            <a:ext cx="1253066" cy="785638"/>
          </a:xfrm>
          <a:prstGeom prst="ellipse">
            <a:avLst/>
          </a:prstGeom>
          <a:solidFill>
            <a:schemeClr val="accent1"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/>
              <a:t>Values</a:t>
            </a: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F7D2106D-4303-407D-927C-20BC317AC547}"/>
              </a:ext>
            </a:extLst>
          </p:cNvPr>
          <p:cNvGrpSpPr/>
          <p:nvPr/>
        </p:nvGrpSpPr>
        <p:grpSpPr>
          <a:xfrm>
            <a:off x="3115735" y="5328677"/>
            <a:ext cx="3540555" cy="478387"/>
            <a:chOff x="4758865" y="6063951"/>
            <a:chExt cx="2802194" cy="478387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845A7B63-9B07-47B8-BB12-6C435711A85A}"/>
                </a:ext>
              </a:extLst>
            </p:cNvPr>
            <p:cNvSpPr txBox="1"/>
            <p:nvPr/>
          </p:nvSpPr>
          <p:spPr>
            <a:xfrm>
              <a:off x="4758865" y="6063951"/>
              <a:ext cx="2802194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/>
                <a:t>Process Monitoring &amp; Evaluation</a:t>
              </a:r>
            </a:p>
          </p:txBody>
        </p: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6BFA2FD9-677B-405E-9D3F-AC0328802BF7}"/>
                </a:ext>
              </a:extLst>
            </p:cNvPr>
            <p:cNvCxnSpPr/>
            <p:nvPr/>
          </p:nvCxnSpPr>
          <p:spPr>
            <a:xfrm>
              <a:off x="4758865" y="6063951"/>
              <a:ext cx="0" cy="478387"/>
            </a:xfrm>
            <a:prstGeom prst="line">
              <a:avLst/>
            </a:prstGeom>
            <a:grp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2D2974FD-6112-4105-9D1E-2B0B024F7ED5}"/>
                </a:ext>
              </a:extLst>
            </p:cNvPr>
            <p:cNvCxnSpPr/>
            <p:nvPr/>
          </p:nvCxnSpPr>
          <p:spPr>
            <a:xfrm>
              <a:off x="4822827" y="6063951"/>
              <a:ext cx="0" cy="478387"/>
            </a:xfrm>
            <a:prstGeom prst="line">
              <a:avLst/>
            </a:prstGeom>
            <a:grp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9E518201-E748-4B3F-86B9-20E560DED224}"/>
                </a:ext>
              </a:extLst>
            </p:cNvPr>
            <p:cNvCxnSpPr>
              <a:cxnSpLocks/>
            </p:cNvCxnSpPr>
            <p:nvPr/>
          </p:nvCxnSpPr>
          <p:spPr>
            <a:xfrm>
              <a:off x="4822827" y="6522916"/>
              <a:ext cx="2527459" cy="0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4B2696E9-D6BA-44A1-A08E-BC0246ECAB97}"/>
              </a:ext>
            </a:extLst>
          </p:cNvPr>
          <p:cNvCxnSpPr>
            <a:stCxn id="125" idx="3"/>
            <a:endCxn id="129" idx="0"/>
          </p:cNvCxnSpPr>
          <p:nvPr/>
        </p:nvCxnSpPr>
        <p:spPr>
          <a:xfrm>
            <a:off x="3885369" y="4854819"/>
            <a:ext cx="1000644" cy="4738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0E65F83C-22D3-4DEE-A0D5-8177F1A4008E}"/>
              </a:ext>
            </a:extLst>
          </p:cNvPr>
          <p:cNvCxnSpPr>
            <a:stCxn id="124" idx="4"/>
            <a:endCxn id="129" idx="0"/>
          </p:cNvCxnSpPr>
          <p:nvPr/>
        </p:nvCxnSpPr>
        <p:spPr>
          <a:xfrm flipH="1">
            <a:off x="4886013" y="4263048"/>
            <a:ext cx="1770277" cy="10656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>
            <a:extLst>
              <a:ext uri="{FF2B5EF4-FFF2-40B4-BE49-F238E27FC236}">
                <a16:creationId xmlns:a16="http://schemas.microsoft.com/office/drawing/2014/main" id="{55E61A76-AAC0-41C9-9B82-49EFB362D70F}"/>
              </a:ext>
            </a:extLst>
          </p:cNvPr>
          <p:cNvSpPr txBox="1"/>
          <p:nvPr/>
        </p:nvSpPr>
        <p:spPr>
          <a:xfrm>
            <a:off x="7729873" y="6522916"/>
            <a:ext cx="4462127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IN" b="1" dirty="0">
                <a:solidFill>
                  <a:schemeClr val="bg1"/>
                </a:solidFill>
              </a:rPr>
              <a:t>Understanding M&amp;E Frame of APDMP</a:t>
            </a:r>
          </a:p>
        </p:txBody>
      </p:sp>
    </p:spTree>
    <p:extLst>
      <p:ext uri="{BB962C8B-B14F-4D97-AF65-F5344CB8AC3E}">
        <p14:creationId xmlns:p14="http://schemas.microsoft.com/office/powerpoint/2010/main" val="335460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3" grpId="0" animBg="1"/>
      <p:bldP spid="4" grpId="0" animBg="1"/>
      <p:bldP spid="5" grpId="0" animBg="1"/>
      <p:bldP spid="8" grpId="0" animBg="1"/>
      <p:bldP spid="9" grpId="0"/>
      <p:bldP spid="10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36" grpId="0" animBg="1"/>
      <p:bldP spid="44" grpId="0" animBg="1"/>
      <p:bldP spid="51" grpId="0" animBg="1"/>
      <p:bldP spid="52" grpId="0" animBg="1"/>
      <p:bldP spid="46" grpId="0" animBg="1"/>
      <p:bldP spid="120" grpId="0" animBg="1"/>
      <p:bldP spid="1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11BCC-1647-4523-9D32-BD914C969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610" y="244548"/>
            <a:ext cx="10515600" cy="574675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Purpose?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0A57A1-D50A-4C46-B813-194BE38418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3351212" cy="82391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IN" dirty="0"/>
              <a:t>Monitoring &amp; Evaluation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1D8FC7-343C-40D5-9F5B-A119447E8D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3351212" cy="3684588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IN" dirty="0"/>
              <a:t>Activities are complete?</a:t>
            </a:r>
          </a:p>
          <a:p>
            <a:r>
              <a:rPr lang="en-IN" dirty="0"/>
              <a:t>Timely, efficiency,</a:t>
            </a:r>
          </a:p>
          <a:p>
            <a:r>
              <a:rPr lang="en-IN" dirty="0"/>
              <a:t>Outputs are achieved? (quantity, quality)</a:t>
            </a:r>
          </a:p>
          <a:p>
            <a:r>
              <a:rPr lang="en-IN" dirty="0"/>
              <a:t>Course corrections in implementation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D0FC01-06A5-4D81-9A77-ADCF303F4A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563535" y="1681163"/>
            <a:ext cx="3367716" cy="823912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IN" dirty="0"/>
              <a:t>Impact Assessment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EF201C-BE88-4D00-B431-0A4722DED1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563535" y="2505075"/>
            <a:ext cx="3367716" cy="3684588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IN" dirty="0"/>
              <a:t>If the desired outcomes have come?</a:t>
            </a:r>
          </a:p>
          <a:p>
            <a:r>
              <a:rPr lang="en-IN" dirty="0"/>
              <a:t>Are the investments justified?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A4CD812-5311-4EDA-9A45-C2E316158D44}"/>
              </a:ext>
            </a:extLst>
          </p:cNvPr>
          <p:cNvSpPr txBox="1">
            <a:spLocks/>
          </p:cNvSpPr>
          <p:nvPr/>
        </p:nvSpPr>
        <p:spPr>
          <a:xfrm>
            <a:off x="8178801" y="1663171"/>
            <a:ext cx="3367716" cy="8239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N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1C298850-B4D8-462D-8F98-88D4180A7492}"/>
              </a:ext>
            </a:extLst>
          </p:cNvPr>
          <p:cNvSpPr txBox="1">
            <a:spLocks/>
          </p:cNvSpPr>
          <p:nvPr/>
        </p:nvSpPr>
        <p:spPr>
          <a:xfrm>
            <a:off x="8178801" y="2487083"/>
            <a:ext cx="3367716" cy="3684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N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2E085249-AF43-4048-9B9E-B52BD3533D71}"/>
              </a:ext>
            </a:extLst>
          </p:cNvPr>
          <p:cNvSpPr txBox="1">
            <a:spLocks/>
          </p:cNvSpPr>
          <p:nvPr/>
        </p:nvSpPr>
        <p:spPr>
          <a:xfrm>
            <a:off x="8252988" y="1681163"/>
            <a:ext cx="3367716" cy="8239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dirty="0"/>
              <a:t>Process Monitoring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7E40D789-19CC-40F6-956A-D71DC9A1A732}"/>
              </a:ext>
            </a:extLst>
          </p:cNvPr>
          <p:cNvSpPr txBox="1">
            <a:spLocks/>
          </p:cNvSpPr>
          <p:nvPr/>
        </p:nvSpPr>
        <p:spPr>
          <a:xfrm>
            <a:off x="8252988" y="2505075"/>
            <a:ext cx="3367716" cy="368458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dirty="0"/>
              <a:t>Are the design corrections needed?</a:t>
            </a:r>
          </a:p>
          <a:p>
            <a:r>
              <a:rPr lang="en-IN" dirty="0"/>
              <a:t>If the core values are upheld</a:t>
            </a:r>
          </a:p>
          <a:p>
            <a:r>
              <a:rPr lang="en-IN" dirty="0"/>
              <a:t>Innovations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38584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169</Words>
  <Application>Microsoft Office PowerPoint</Application>
  <PresentationFormat>Widescreen</PresentationFormat>
  <Paragraphs>63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Process Monitoring &amp; Evaluation</vt:lpstr>
      <vt:lpstr>APDMP: Theory of Change</vt:lpstr>
      <vt:lpstr>PowerPoint Presentation</vt:lpstr>
      <vt:lpstr>Purpose?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Ravindra A</dc:creator>
  <cp:lastModifiedBy>Ravindra A</cp:lastModifiedBy>
  <cp:revision>15</cp:revision>
  <dcterms:created xsi:type="dcterms:W3CDTF">2018-09-05T01:02:41Z</dcterms:created>
  <dcterms:modified xsi:type="dcterms:W3CDTF">2018-09-05T03:08:00Z</dcterms:modified>
</cp:coreProperties>
</file>