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0" r:id="rId4"/>
    <p:sldId id="263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E39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6E40673-A2F4-4FDF-9891-FB76A5CE7B2F}" type="datetimeFigureOut">
              <a:rPr lang="en-IN" smtClean="0"/>
              <a:pPr/>
              <a:t>17-08-2018</a:t>
            </a:fld>
            <a:endParaRPr lang="en-I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IN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607A992-5415-4745-AADB-C252DB8595C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0673-A2F4-4FDF-9891-FB76A5CE7B2F}" type="datetimeFigureOut">
              <a:rPr lang="en-IN" smtClean="0"/>
              <a:pPr/>
              <a:t>17-08-2018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7A992-5415-4745-AADB-C252DB8595C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0673-A2F4-4FDF-9891-FB76A5CE7B2F}" type="datetimeFigureOut">
              <a:rPr lang="en-IN" smtClean="0"/>
              <a:pPr/>
              <a:t>17-08-2018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7A992-5415-4745-AADB-C252DB8595C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6E40673-A2F4-4FDF-9891-FB76A5CE7B2F}" type="datetimeFigureOut">
              <a:rPr lang="en-IN" smtClean="0"/>
              <a:pPr/>
              <a:t>17-08-2018</a:t>
            </a:fld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607A992-5415-4745-AADB-C252DB8595CC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6E40673-A2F4-4FDF-9891-FB76A5CE7B2F}" type="datetimeFigureOut">
              <a:rPr lang="en-IN" smtClean="0"/>
              <a:pPr/>
              <a:t>17-08-2018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IN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607A992-5415-4745-AADB-C252DB8595C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0673-A2F4-4FDF-9891-FB76A5CE7B2F}" type="datetimeFigureOut">
              <a:rPr lang="en-IN" smtClean="0"/>
              <a:pPr/>
              <a:t>17-08-2018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7A992-5415-4745-AADB-C252DB8595CC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0673-A2F4-4FDF-9891-FB76A5CE7B2F}" type="datetimeFigureOut">
              <a:rPr lang="en-IN" smtClean="0"/>
              <a:pPr/>
              <a:t>17-08-2018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7A992-5415-4745-AADB-C252DB8595CC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6E40673-A2F4-4FDF-9891-FB76A5CE7B2F}" type="datetimeFigureOut">
              <a:rPr lang="en-IN" smtClean="0"/>
              <a:pPr/>
              <a:t>17-08-2018</a:t>
            </a:fld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607A992-5415-4745-AADB-C252DB8595CC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0673-A2F4-4FDF-9891-FB76A5CE7B2F}" type="datetimeFigureOut">
              <a:rPr lang="en-IN" smtClean="0"/>
              <a:pPr/>
              <a:t>17-08-2018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7A992-5415-4745-AADB-C252DB8595C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6E40673-A2F4-4FDF-9891-FB76A5CE7B2F}" type="datetimeFigureOut">
              <a:rPr lang="en-IN" smtClean="0"/>
              <a:pPr/>
              <a:t>17-08-2018</a:t>
            </a:fld>
            <a:endParaRPr lang="en-IN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607A992-5415-4745-AADB-C252DB8595CC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6E40673-A2F4-4FDF-9891-FB76A5CE7B2F}" type="datetimeFigureOut">
              <a:rPr lang="en-IN" smtClean="0"/>
              <a:pPr/>
              <a:t>17-08-2018</a:t>
            </a:fld>
            <a:endParaRPr lang="en-I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607A992-5415-4745-AADB-C252DB8595CC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6E40673-A2F4-4FDF-9891-FB76A5CE7B2F}" type="datetimeFigureOut">
              <a:rPr lang="en-IN" smtClean="0"/>
              <a:pPr/>
              <a:t>17-08-2018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607A992-5415-4745-AADB-C252DB8595CC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230A12D-F25E-4134-9C80-9A9E7D1AAB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IN" b="0" dirty="0" smtClean="0"/>
              <a:t>MIL</a:t>
            </a:r>
            <a:r>
              <a:rPr lang="en-IN" b="0" dirty="0" smtClean="0"/>
              <a:t>AAP</a:t>
            </a:r>
            <a:br>
              <a:rPr lang="en-IN" b="0" dirty="0" smtClean="0"/>
            </a:br>
            <a:r>
              <a:rPr lang="en-IN" b="0" dirty="0" smtClean="0"/>
              <a:t>(</a:t>
            </a:r>
            <a:r>
              <a:rPr lang="en-IN" sz="3200" dirty="0" smtClean="0"/>
              <a:t>Mi</a:t>
            </a:r>
            <a:r>
              <a:rPr lang="en-IN" b="0" dirty="0" smtClean="0"/>
              <a:t>lestone  </a:t>
            </a:r>
            <a:r>
              <a:rPr lang="en-IN" smtClean="0"/>
              <a:t>L</a:t>
            </a:r>
            <a:r>
              <a:rPr lang="en-IN" b="0" smtClean="0"/>
              <a:t>og-frame </a:t>
            </a:r>
            <a:r>
              <a:rPr lang="en-IN" smtClean="0"/>
              <a:t>a</a:t>
            </a:r>
            <a:r>
              <a:rPr lang="en-IN" b="0" smtClean="0"/>
              <a:t>nnual-Budget  </a:t>
            </a:r>
            <a:r>
              <a:rPr lang="en-IN" dirty="0" smtClean="0"/>
              <a:t>A</a:t>
            </a:r>
            <a:r>
              <a:rPr lang="en-IN" b="0" dirty="0" smtClean="0"/>
              <a:t>ssessment </a:t>
            </a:r>
            <a:r>
              <a:rPr lang="en-IN" dirty="0" smtClean="0"/>
              <a:t>P</a:t>
            </a:r>
            <a:r>
              <a:rPr lang="en-IN" b="0" dirty="0" smtClean="0"/>
              <a:t>articipatory) Exercise</a:t>
            </a:r>
            <a:endParaRPr lang="en-IN" b="0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A114920-2DB4-4F71-B150-0FA5C55FB7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17</a:t>
            </a:r>
            <a:r>
              <a:rPr lang="en-IN" baseline="30000" dirty="0" smtClean="0"/>
              <a:t>th</a:t>
            </a:r>
            <a:r>
              <a:rPr lang="en-IN" dirty="0" smtClean="0"/>
              <a:t> -18</a:t>
            </a:r>
            <a:r>
              <a:rPr lang="en-IN" baseline="30000" dirty="0" smtClean="0"/>
              <a:t>th</a:t>
            </a:r>
            <a:r>
              <a:rPr lang="en-IN" dirty="0" smtClean="0"/>
              <a:t>  </a:t>
            </a:r>
            <a:r>
              <a:rPr lang="en-IN" dirty="0"/>
              <a:t>August, 2018</a:t>
            </a:r>
          </a:p>
          <a:p>
            <a:r>
              <a:rPr lang="en-IN" dirty="0"/>
              <a:t>WASSAN</a:t>
            </a:r>
          </a:p>
        </p:txBody>
      </p:sp>
    </p:spTree>
    <p:extLst>
      <p:ext uri="{BB962C8B-B14F-4D97-AF65-F5344CB8AC3E}">
        <p14:creationId xmlns="" xmlns:p14="http://schemas.microsoft.com/office/powerpoint/2010/main" val="48914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Overview of the session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IN" dirty="0" smtClean="0"/>
              <a:t>Planning and Preparation on quarterly Milestones</a:t>
            </a:r>
          </a:p>
          <a:p>
            <a:endParaRPr lang="en-IN" dirty="0" smtClean="0"/>
          </a:p>
          <a:p>
            <a:r>
              <a:rPr lang="en-IN" dirty="0" smtClean="0"/>
              <a:t>Demonstration of  Protective Irrigation App</a:t>
            </a:r>
          </a:p>
          <a:p>
            <a:endParaRPr lang="en-IN" dirty="0" smtClean="0"/>
          </a:p>
          <a:p>
            <a:r>
              <a:rPr lang="en-IN" dirty="0" smtClean="0"/>
              <a:t>Livestock Proposal</a:t>
            </a:r>
          </a:p>
          <a:p>
            <a:endParaRPr lang="en-IN" dirty="0" smtClean="0"/>
          </a:p>
          <a:p>
            <a:r>
              <a:rPr lang="en-IN" dirty="0" smtClean="0"/>
              <a:t>Central Training Plan for the Quarter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2800" dirty="0" smtClean="0"/>
              <a:t>Guiding Principle for Project Planning	</a:t>
            </a:r>
            <a:endParaRPr lang="en-IN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564050"/>
            <a:ext cx="3168352" cy="784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1500" dirty="0" smtClean="0"/>
              <a:t>PROJECT TARGET           (Project Period)</a:t>
            </a:r>
          </a:p>
          <a:p>
            <a:pPr algn="ctr"/>
            <a:endParaRPr lang="en-IN" sz="1500" dirty="0"/>
          </a:p>
        </p:txBody>
      </p:sp>
      <p:sp>
        <p:nvSpPr>
          <p:cNvPr id="7" name="Down Arrow 6"/>
          <p:cNvSpPr/>
          <p:nvPr/>
        </p:nvSpPr>
        <p:spPr>
          <a:xfrm>
            <a:off x="1475656" y="2348880"/>
            <a:ext cx="648072" cy="432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extBox 7"/>
          <p:cNvSpPr txBox="1"/>
          <p:nvPr/>
        </p:nvSpPr>
        <p:spPr>
          <a:xfrm>
            <a:off x="323528" y="2772217"/>
            <a:ext cx="331236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IN" sz="1600" dirty="0" smtClean="0"/>
              <a:t>               Project Cycle</a:t>
            </a:r>
          </a:p>
          <a:p>
            <a:pPr lvl="0"/>
            <a:r>
              <a:rPr lang="en-IN" sz="1600" dirty="0" smtClean="0"/>
              <a:t>                (Each Year)</a:t>
            </a:r>
            <a:endParaRPr lang="en-IN" sz="1600" dirty="0"/>
          </a:p>
        </p:txBody>
      </p:sp>
      <p:sp>
        <p:nvSpPr>
          <p:cNvPr id="9" name="Down Arrow 8"/>
          <p:cNvSpPr/>
          <p:nvPr/>
        </p:nvSpPr>
        <p:spPr>
          <a:xfrm>
            <a:off x="1475656" y="3356992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TextBox 9"/>
          <p:cNvSpPr txBox="1"/>
          <p:nvPr/>
        </p:nvSpPr>
        <p:spPr>
          <a:xfrm>
            <a:off x="323528" y="3825915"/>
            <a:ext cx="316835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IN" sz="1600" dirty="0" smtClean="0"/>
              <a:t>AWPB</a:t>
            </a:r>
          </a:p>
          <a:p>
            <a:pPr lvl="0" algn="ctr"/>
            <a:r>
              <a:rPr lang="en-IN" sz="1600" dirty="0" smtClean="0"/>
              <a:t>(Each Year)</a:t>
            </a:r>
            <a:endParaRPr lang="en-IN" sz="1600" dirty="0"/>
          </a:p>
        </p:txBody>
      </p:sp>
      <p:sp>
        <p:nvSpPr>
          <p:cNvPr id="11" name="Down Arrow 10"/>
          <p:cNvSpPr/>
          <p:nvPr/>
        </p:nvSpPr>
        <p:spPr>
          <a:xfrm>
            <a:off x="1475656" y="4437112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TextBox 11"/>
          <p:cNvSpPr txBox="1"/>
          <p:nvPr/>
        </p:nvSpPr>
        <p:spPr>
          <a:xfrm>
            <a:off x="323528" y="4898188"/>
            <a:ext cx="316835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IN" sz="1600" dirty="0" smtClean="0"/>
              <a:t>Project level Target       (Quarter)</a:t>
            </a:r>
            <a:endParaRPr lang="en-IN" sz="1600" dirty="0"/>
          </a:p>
        </p:txBody>
      </p:sp>
      <p:sp>
        <p:nvSpPr>
          <p:cNvPr id="13" name="Down Arrow 12"/>
          <p:cNvSpPr/>
          <p:nvPr/>
        </p:nvSpPr>
        <p:spPr>
          <a:xfrm>
            <a:off x="1475656" y="5517232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TextBox 13"/>
          <p:cNvSpPr txBox="1"/>
          <p:nvPr/>
        </p:nvSpPr>
        <p:spPr>
          <a:xfrm>
            <a:off x="323528" y="5978308"/>
            <a:ext cx="316835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IN" sz="1600" dirty="0" smtClean="0"/>
              <a:t>LFA level Target </a:t>
            </a:r>
          </a:p>
          <a:p>
            <a:pPr lvl="0" algn="ctr"/>
            <a:r>
              <a:rPr lang="en-IN" sz="1600" dirty="0" smtClean="0"/>
              <a:t>(Quarter)</a:t>
            </a:r>
            <a:endParaRPr lang="en-IN" sz="1600" dirty="0"/>
          </a:p>
        </p:txBody>
      </p:sp>
      <p:sp>
        <p:nvSpPr>
          <p:cNvPr id="15" name="Down Arrow 14"/>
          <p:cNvSpPr/>
          <p:nvPr/>
        </p:nvSpPr>
        <p:spPr>
          <a:xfrm rot="16200000">
            <a:off x="3527884" y="5985284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TextBox 15"/>
          <p:cNvSpPr txBox="1"/>
          <p:nvPr/>
        </p:nvSpPr>
        <p:spPr>
          <a:xfrm>
            <a:off x="4067944" y="5940569"/>
            <a:ext cx="2304256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IN" sz="1600" dirty="0" smtClean="0"/>
              <a:t>Financial Sanction</a:t>
            </a:r>
          </a:p>
          <a:p>
            <a:pPr lvl="0"/>
            <a:r>
              <a:rPr lang="en-IN" sz="1600" dirty="0" smtClean="0"/>
              <a:t>(Quarter)</a:t>
            </a:r>
            <a:endParaRPr lang="en-IN" sz="1600" dirty="0"/>
          </a:p>
        </p:txBody>
      </p:sp>
      <p:sp>
        <p:nvSpPr>
          <p:cNvPr id="17" name="Down Arrow 16"/>
          <p:cNvSpPr/>
          <p:nvPr/>
        </p:nvSpPr>
        <p:spPr>
          <a:xfrm rot="16200000">
            <a:off x="6336196" y="5985284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TextBox 17"/>
          <p:cNvSpPr txBox="1"/>
          <p:nvPr/>
        </p:nvSpPr>
        <p:spPr>
          <a:xfrm>
            <a:off x="6839744" y="5949280"/>
            <a:ext cx="1908720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IN" sz="1600" dirty="0" smtClean="0"/>
              <a:t>Review (Target vs. Achievement)</a:t>
            </a:r>
            <a:endParaRPr lang="en-I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Target vs. Achievement Flow</a:t>
            </a:r>
            <a:endParaRPr lang="en-IN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628800"/>
            <a:ext cx="3168352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1500" dirty="0" smtClean="0"/>
              <a:t>PROJECT TARGET</a:t>
            </a:r>
          </a:p>
          <a:p>
            <a:pPr algn="ctr"/>
            <a:endParaRPr lang="en-IN" sz="1500" dirty="0"/>
          </a:p>
        </p:txBody>
      </p:sp>
      <p:sp>
        <p:nvSpPr>
          <p:cNvPr id="7" name="Down Arrow 6"/>
          <p:cNvSpPr/>
          <p:nvPr/>
        </p:nvSpPr>
        <p:spPr>
          <a:xfrm>
            <a:off x="1475656" y="2204864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extBox 7"/>
          <p:cNvSpPr txBox="1"/>
          <p:nvPr/>
        </p:nvSpPr>
        <p:spPr>
          <a:xfrm>
            <a:off x="323528" y="2772217"/>
            <a:ext cx="331236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IN" sz="1600" dirty="0" smtClean="0"/>
              <a:t>               Project Cycle</a:t>
            </a:r>
          </a:p>
          <a:p>
            <a:pPr lvl="0"/>
            <a:r>
              <a:rPr lang="en-IN" sz="1600" dirty="0" smtClean="0"/>
              <a:t>                (Each Year)</a:t>
            </a:r>
            <a:endParaRPr lang="en-IN" sz="1600" dirty="0"/>
          </a:p>
        </p:txBody>
      </p:sp>
      <p:sp>
        <p:nvSpPr>
          <p:cNvPr id="9" name="Down Arrow 8"/>
          <p:cNvSpPr/>
          <p:nvPr/>
        </p:nvSpPr>
        <p:spPr>
          <a:xfrm>
            <a:off x="1475656" y="3356992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TextBox 9"/>
          <p:cNvSpPr txBox="1"/>
          <p:nvPr/>
        </p:nvSpPr>
        <p:spPr>
          <a:xfrm>
            <a:off x="323528" y="3825915"/>
            <a:ext cx="316835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IN" sz="1600" dirty="0" smtClean="0"/>
              <a:t>AWPB</a:t>
            </a:r>
          </a:p>
          <a:p>
            <a:pPr lvl="0" algn="ctr"/>
            <a:r>
              <a:rPr lang="en-IN" sz="1600" dirty="0" smtClean="0"/>
              <a:t>(Each Year)</a:t>
            </a:r>
            <a:endParaRPr lang="en-IN" sz="1600" dirty="0"/>
          </a:p>
        </p:txBody>
      </p:sp>
      <p:sp>
        <p:nvSpPr>
          <p:cNvPr id="11" name="Down Arrow 10"/>
          <p:cNvSpPr/>
          <p:nvPr/>
        </p:nvSpPr>
        <p:spPr>
          <a:xfrm>
            <a:off x="1475656" y="4437112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TextBox 11"/>
          <p:cNvSpPr txBox="1"/>
          <p:nvPr/>
        </p:nvSpPr>
        <p:spPr>
          <a:xfrm>
            <a:off x="323528" y="4898188"/>
            <a:ext cx="316835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IN" sz="1600" dirty="0" smtClean="0"/>
              <a:t>Project level Target       (Quarter)</a:t>
            </a:r>
            <a:endParaRPr lang="en-IN" sz="1600" dirty="0"/>
          </a:p>
        </p:txBody>
      </p:sp>
      <p:sp>
        <p:nvSpPr>
          <p:cNvPr id="13" name="Down Arrow 12"/>
          <p:cNvSpPr/>
          <p:nvPr/>
        </p:nvSpPr>
        <p:spPr>
          <a:xfrm>
            <a:off x="1475656" y="5517232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TextBox 13"/>
          <p:cNvSpPr txBox="1"/>
          <p:nvPr/>
        </p:nvSpPr>
        <p:spPr>
          <a:xfrm>
            <a:off x="323528" y="5978308"/>
            <a:ext cx="316835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IN" sz="1600" dirty="0" smtClean="0"/>
              <a:t>LFA level Target </a:t>
            </a:r>
          </a:p>
          <a:p>
            <a:pPr lvl="0" algn="ctr"/>
            <a:r>
              <a:rPr lang="en-IN" sz="1600" dirty="0" smtClean="0"/>
              <a:t>(Quarter</a:t>
            </a:r>
            <a:endParaRPr lang="en-IN" sz="1600" dirty="0"/>
          </a:p>
        </p:txBody>
      </p:sp>
      <p:sp>
        <p:nvSpPr>
          <p:cNvPr id="15" name="Down Arrow 14"/>
          <p:cNvSpPr/>
          <p:nvPr/>
        </p:nvSpPr>
        <p:spPr>
          <a:xfrm rot="16200000">
            <a:off x="3527884" y="5985284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TextBox 15"/>
          <p:cNvSpPr txBox="1"/>
          <p:nvPr/>
        </p:nvSpPr>
        <p:spPr>
          <a:xfrm>
            <a:off x="4067944" y="5940569"/>
            <a:ext cx="2304256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IN" sz="1600" dirty="0" smtClean="0"/>
              <a:t>Financial Sanction</a:t>
            </a:r>
          </a:p>
          <a:p>
            <a:pPr lvl="0"/>
            <a:r>
              <a:rPr lang="en-IN" sz="1600" dirty="0" smtClean="0"/>
              <a:t>(Quarter)</a:t>
            </a:r>
            <a:endParaRPr lang="en-IN" sz="1600" dirty="0"/>
          </a:p>
        </p:txBody>
      </p:sp>
      <p:sp>
        <p:nvSpPr>
          <p:cNvPr id="17" name="Down Arrow 16"/>
          <p:cNvSpPr/>
          <p:nvPr/>
        </p:nvSpPr>
        <p:spPr>
          <a:xfrm rot="16200000">
            <a:off x="6336196" y="5985284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TextBox 17"/>
          <p:cNvSpPr txBox="1"/>
          <p:nvPr/>
        </p:nvSpPr>
        <p:spPr>
          <a:xfrm>
            <a:off x="6839744" y="5949280"/>
            <a:ext cx="1908720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IN" sz="1600" dirty="0" smtClean="0"/>
              <a:t>Review (Target vs. Achievement)</a:t>
            </a:r>
            <a:endParaRPr lang="en-IN" sz="16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3491880" y="5013176"/>
            <a:ext cx="1008112" cy="0"/>
          </a:xfrm>
          <a:prstGeom prst="line">
            <a:avLst/>
          </a:prstGeom>
          <a:ln w="2222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4427984" y="1988840"/>
            <a:ext cx="0" cy="3024336"/>
          </a:xfrm>
          <a:prstGeom prst="line">
            <a:avLst/>
          </a:prstGeom>
          <a:ln w="22225" cmpd="sng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3491880" y="2060848"/>
            <a:ext cx="936104" cy="0"/>
          </a:xfrm>
          <a:prstGeom prst="straightConnector1">
            <a:avLst/>
          </a:prstGeom>
          <a:ln w="22225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7668344" y="5373216"/>
            <a:ext cx="0" cy="576064"/>
          </a:xfrm>
          <a:prstGeom prst="line">
            <a:avLst/>
          </a:prstGeom>
          <a:ln w="2222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3563888" y="5373216"/>
            <a:ext cx="4104456" cy="0"/>
          </a:xfrm>
          <a:prstGeom prst="straightConnector1">
            <a:avLst/>
          </a:prstGeom>
          <a:ln w="22225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Activity to be Finalised at Workshop</a:t>
            </a:r>
            <a:endParaRPr lang="en-IN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628800"/>
            <a:ext cx="3168352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1500" dirty="0" smtClean="0"/>
              <a:t>PROJECT TARGET</a:t>
            </a:r>
          </a:p>
          <a:p>
            <a:pPr algn="ctr"/>
            <a:endParaRPr lang="en-IN" sz="1500" dirty="0"/>
          </a:p>
        </p:txBody>
      </p:sp>
      <p:sp>
        <p:nvSpPr>
          <p:cNvPr id="7" name="Down Arrow 6"/>
          <p:cNvSpPr/>
          <p:nvPr/>
        </p:nvSpPr>
        <p:spPr>
          <a:xfrm>
            <a:off x="1475656" y="2204864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extBox 7"/>
          <p:cNvSpPr txBox="1"/>
          <p:nvPr/>
        </p:nvSpPr>
        <p:spPr>
          <a:xfrm>
            <a:off x="323528" y="2772217"/>
            <a:ext cx="331236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IN" sz="1600" dirty="0" smtClean="0"/>
              <a:t>               Project Cycle</a:t>
            </a:r>
          </a:p>
          <a:p>
            <a:pPr lvl="0"/>
            <a:r>
              <a:rPr lang="en-IN" sz="1600" dirty="0" smtClean="0"/>
              <a:t>                (Each Year)</a:t>
            </a:r>
            <a:endParaRPr lang="en-IN" sz="1600" dirty="0"/>
          </a:p>
        </p:txBody>
      </p:sp>
      <p:sp>
        <p:nvSpPr>
          <p:cNvPr id="9" name="Down Arrow 8"/>
          <p:cNvSpPr/>
          <p:nvPr/>
        </p:nvSpPr>
        <p:spPr>
          <a:xfrm>
            <a:off x="1475656" y="3356992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TextBox 9"/>
          <p:cNvSpPr txBox="1"/>
          <p:nvPr/>
        </p:nvSpPr>
        <p:spPr>
          <a:xfrm>
            <a:off x="323528" y="3825915"/>
            <a:ext cx="316835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IN" sz="1600" dirty="0" smtClean="0"/>
              <a:t>AWPB</a:t>
            </a:r>
          </a:p>
          <a:p>
            <a:pPr lvl="0" algn="ctr"/>
            <a:r>
              <a:rPr lang="en-IN" sz="1600" dirty="0" smtClean="0"/>
              <a:t>(Each Year)</a:t>
            </a:r>
            <a:endParaRPr lang="en-IN" sz="1600" dirty="0"/>
          </a:p>
        </p:txBody>
      </p:sp>
      <p:sp>
        <p:nvSpPr>
          <p:cNvPr id="11" name="Down Arrow 10"/>
          <p:cNvSpPr/>
          <p:nvPr/>
        </p:nvSpPr>
        <p:spPr>
          <a:xfrm>
            <a:off x="1475656" y="4437112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TextBox 11"/>
          <p:cNvSpPr txBox="1"/>
          <p:nvPr/>
        </p:nvSpPr>
        <p:spPr>
          <a:xfrm>
            <a:off x="323528" y="4898188"/>
            <a:ext cx="316835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IN" sz="1600" dirty="0" smtClean="0"/>
              <a:t>Project level Target       (Quarter)</a:t>
            </a:r>
            <a:endParaRPr lang="en-IN" sz="1600" dirty="0"/>
          </a:p>
        </p:txBody>
      </p:sp>
      <p:sp>
        <p:nvSpPr>
          <p:cNvPr id="13" name="Down Arrow 12"/>
          <p:cNvSpPr/>
          <p:nvPr/>
        </p:nvSpPr>
        <p:spPr>
          <a:xfrm>
            <a:off x="1475656" y="5517232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TextBox 13"/>
          <p:cNvSpPr txBox="1"/>
          <p:nvPr/>
        </p:nvSpPr>
        <p:spPr>
          <a:xfrm>
            <a:off x="323528" y="5978308"/>
            <a:ext cx="316835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IN" sz="1600" dirty="0" smtClean="0"/>
              <a:t>LFA level Target </a:t>
            </a:r>
          </a:p>
          <a:p>
            <a:pPr lvl="0" algn="ctr"/>
            <a:r>
              <a:rPr lang="en-IN" sz="1600" dirty="0" smtClean="0"/>
              <a:t>(Quarter</a:t>
            </a:r>
            <a:endParaRPr lang="en-IN" sz="1600" dirty="0"/>
          </a:p>
        </p:txBody>
      </p:sp>
      <p:sp>
        <p:nvSpPr>
          <p:cNvPr id="15" name="Down Arrow 14"/>
          <p:cNvSpPr/>
          <p:nvPr/>
        </p:nvSpPr>
        <p:spPr>
          <a:xfrm rot="16200000">
            <a:off x="3527884" y="5985284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TextBox 15"/>
          <p:cNvSpPr txBox="1"/>
          <p:nvPr/>
        </p:nvSpPr>
        <p:spPr>
          <a:xfrm>
            <a:off x="4067944" y="5940569"/>
            <a:ext cx="2304256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IN" sz="1600" dirty="0" smtClean="0"/>
              <a:t>Financial Sanction</a:t>
            </a:r>
          </a:p>
          <a:p>
            <a:pPr lvl="0"/>
            <a:r>
              <a:rPr lang="en-IN" sz="1600" dirty="0" smtClean="0"/>
              <a:t>(Quarter)</a:t>
            </a:r>
            <a:endParaRPr lang="en-IN" sz="1600" dirty="0"/>
          </a:p>
        </p:txBody>
      </p:sp>
      <p:sp>
        <p:nvSpPr>
          <p:cNvPr id="17" name="Down Arrow 16"/>
          <p:cNvSpPr/>
          <p:nvPr/>
        </p:nvSpPr>
        <p:spPr>
          <a:xfrm rot="16200000">
            <a:off x="6336196" y="5985284"/>
            <a:ext cx="576064" cy="5040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TextBox 17"/>
          <p:cNvSpPr txBox="1"/>
          <p:nvPr/>
        </p:nvSpPr>
        <p:spPr>
          <a:xfrm>
            <a:off x="6839744" y="5949280"/>
            <a:ext cx="1908720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IN" sz="1600" dirty="0" smtClean="0"/>
              <a:t>Review (Target vs. Achievement)</a:t>
            </a:r>
            <a:endParaRPr lang="en-IN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251520" y="4725144"/>
            <a:ext cx="3384376" cy="2031325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259</TotalTime>
  <Words>166</Words>
  <Application>Microsoft Office PowerPoint</Application>
  <PresentationFormat>On-screen Show (4:3)</PresentationFormat>
  <Paragraphs>52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Oriel</vt:lpstr>
      <vt:lpstr>MILAAP (Milestone  Log-frame annual-Budget  Assessment Participatory) Exercise</vt:lpstr>
      <vt:lpstr>Overview of the session</vt:lpstr>
      <vt:lpstr>Guiding Principle for Project Planning </vt:lpstr>
      <vt:lpstr>Target vs. Achievement Flow</vt:lpstr>
      <vt:lpstr>Activity to be Finalised at Workshop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on "Planning and Preparation of Reports on Quarterly Milestones"</dc:title>
  <dc:creator>Chandra Sekhar</dc:creator>
  <cp:lastModifiedBy>Chandra Sekhar</cp:lastModifiedBy>
  <cp:revision>21</cp:revision>
  <dcterms:created xsi:type="dcterms:W3CDTF">2018-08-16T08:36:46Z</dcterms:created>
  <dcterms:modified xsi:type="dcterms:W3CDTF">2018-08-17T02:41:49Z</dcterms:modified>
</cp:coreProperties>
</file>