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DDC51-130F-43CE-8BD6-C9D89D9B8BBC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E66F2-D685-4D3F-A5B7-3213A4840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98C21-E1DC-4502-A0A1-EBDFE1EAB547}" type="datetimeFigureOut">
              <a:rPr lang="en-US" smtClean="0"/>
              <a:pPr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49DD8-A652-4929-9C92-B45543D6AB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117103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Implementation Guidelines </a:t>
            </a:r>
          </a:p>
          <a:p>
            <a:pPr algn="ctr">
              <a:lnSpc>
                <a:spcPct val="150000"/>
              </a:lnSpc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For Improved Livestock Production System –</a:t>
            </a:r>
          </a:p>
          <a:p>
            <a:pPr algn="ctr">
              <a:lnSpc>
                <a:spcPct val="150000"/>
              </a:lnSpc>
            </a:pPr>
            <a:r>
              <a:rPr lang="en-US" sz="2800" spc="3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BACKYARD POULTRY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28700" y="1979612"/>
            <a:ext cx="708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28700" y="4951412"/>
            <a:ext cx="708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Process Steps for Implementation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1000" y="914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Identification of Gram </a:t>
            </a:r>
            <a:r>
              <a:rPr lang="en-US" sz="1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Panchayat</a:t>
            </a:r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for BYP units in a cluster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21336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Formation of CIG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1676400"/>
            <a:ext cx="5029200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Formation of CIG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Membership Fees and Poultry Fund at FPO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Management and Transparency of Poultry Fund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1000" y="32766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Process of Setting Up of </a:t>
            </a:r>
            <a:r>
              <a:rPr lang="en-US" sz="1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</a:t>
            </a:r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Poultry Farm Enterprise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3800" y="3276600"/>
            <a:ext cx="5029200" cy="335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Technical Verification of Breeding Farm Enterprise by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livestock specialist of LFA</a:t>
            </a:r>
            <a:endPara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ToR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with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Enterprise</a:t>
            </a:r>
            <a:endPara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Training of Entrepreneur 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Business Plan of Breeding Farm Enterprise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Entrepreneur Contribution to Poultry Fund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Technical Specification 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Development of Physical Infrastructure at Breeding Farm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Package of Practices at Breeding Farm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Monitoring and Record Keeping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Process Steps for Implementation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1000" y="9144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Poultry Rearing at Household Level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29718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Healthcare Service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1000" y="44196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Equipment for Service Providers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81000" y="5791200"/>
            <a:ext cx="32004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Modalities of Cost Recovery for Services</a:t>
            </a:r>
            <a:endParaRPr lang="en-US" sz="15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762000"/>
            <a:ext cx="5029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Training on </a:t>
            </a:r>
            <a:r>
              <a:rPr lang="en-US" sz="1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PoP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 package of practices)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 Livestock Facilitator</a:t>
            </a:r>
            <a:endParaRPr lang="en-U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Adopting </a:t>
            </a:r>
            <a:r>
              <a:rPr lang="en-US" sz="1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PoP</a:t>
            </a:r>
            <a:endParaRPr lang="en-U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Pay to CIG’s Poultry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Fund at FPO</a:t>
            </a:r>
            <a:endParaRPr lang="en-U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Access to Night Shelter, Installments through FPO, Purchase Materials in Bulk and Supply to each household</a:t>
            </a:r>
            <a:endParaRPr lang="en-US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Supplementary Feed by households to the Poultry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10000" y="2895600"/>
            <a:ext cx="50292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Identification of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 providers</a:t>
            </a:r>
            <a:endParaRPr lang="en-US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ToR</a:t>
            </a: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with Service Providers, CIG and FAs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Training of Service Provider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Vaccination Database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Review and Monitoring 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0" y="4419600"/>
            <a:ext cx="5029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Vaccine Carrier 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First Aid Medicine Kits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Mobile / Tab for Data collection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10000" y="5715000"/>
            <a:ext cx="5029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Pre-paid  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CIG submits vaccination records to FPO</a:t>
            </a:r>
          </a:p>
          <a:p>
            <a:pPr marL="231775" indent="-231775">
              <a:lnSpc>
                <a:spcPct val="120000"/>
              </a:lnSpc>
              <a:buFont typeface="Wingdings" pitchFamily="2" charset="2"/>
              <a:buChar char="q"/>
            </a:pPr>
            <a:r>
              <a:rPr lang="en-U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FPO pay to service provider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Major Milestones of the Projects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304800" y="914405"/>
          <a:ext cx="8534402" cy="5791194"/>
        </p:xfrm>
        <a:graphic>
          <a:graphicData uri="http://schemas.openxmlformats.org/drawingml/2006/table">
            <a:tbl>
              <a:tblPr/>
              <a:tblGrid>
                <a:gridCol w="592289"/>
                <a:gridCol w="3141512"/>
                <a:gridCol w="3124200"/>
                <a:gridCol w="1676401"/>
              </a:tblGrid>
              <a:tr h="3363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 err="1">
                          <a:solidFill>
                            <a:srgbClr val="FFFFFF"/>
                          </a:solidFill>
                          <a:latin typeface="Gill Sans MT"/>
                          <a:ea typeface="Times New Roman"/>
                          <a:cs typeface="Gautami"/>
                        </a:rPr>
                        <a:t>Sl</a:t>
                      </a: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Gill Sans MT"/>
                          <a:ea typeface="Times New Roman"/>
                          <a:cs typeface="Gautami"/>
                        </a:rPr>
                        <a:t> No</a:t>
                      </a:r>
                      <a:endParaRPr lang="en-US" sz="1400" b="1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Gill Sans MT"/>
                          <a:ea typeface="Times New Roman"/>
                          <a:cs typeface="Gautami"/>
                        </a:rPr>
                        <a:t>Milestone</a:t>
                      </a:r>
                      <a:endParaRPr lang="en-US" sz="1400" b="1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Gill Sans MT"/>
                          <a:ea typeface="Times New Roman"/>
                          <a:cs typeface="Gautami"/>
                        </a:rPr>
                        <a:t>Means of Verification</a:t>
                      </a:r>
                      <a:endParaRPr lang="en-US" sz="1400" b="1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FFFFFF"/>
                          </a:solidFill>
                          <a:latin typeface="Gill Sans MT"/>
                          <a:ea typeface="Times New Roman"/>
                          <a:cs typeface="Gautami"/>
                        </a:rPr>
                        <a:t>Time line</a:t>
                      </a:r>
                      <a:endParaRPr lang="en-US" sz="1400" b="1" kern="1200" dirty="0">
                        <a:solidFill>
                          <a:srgbClr val="FFFFFF"/>
                        </a:solidFill>
                        <a:latin typeface="Gill Sans MT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1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Selection of Cluster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List of 100 households, Resolution of GP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5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2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Selection of Entrepreneur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Resolution of </a:t>
                      </a: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FPO, </a:t>
                      </a: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Technical verification report, </a:t>
                      </a:r>
                      <a:r>
                        <a:rPr lang="en-US" sz="1400" b="0" dirty="0" err="1">
                          <a:latin typeface="Gill Sans MT"/>
                          <a:ea typeface="Times New Roman"/>
                          <a:cs typeface="Gautami"/>
                        </a:rPr>
                        <a:t>ToR</a:t>
                      </a: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 with Entrepreneur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3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Selection of Service Provider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Resolution of </a:t>
                      </a: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CIG, </a:t>
                      </a:r>
                      <a:r>
                        <a:rPr lang="en-US" sz="1400" b="0" dirty="0" err="1">
                          <a:latin typeface="Gill Sans MT"/>
                          <a:ea typeface="Times New Roman"/>
                          <a:cs typeface="Gautami"/>
                        </a:rPr>
                        <a:t>ToR</a:t>
                      </a: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 with Vaccinator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4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Formation of CIG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Resolution of </a:t>
                      </a: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CIG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5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Opening of </a:t>
                      </a: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Leger </a:t>
                      </a: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of Poultry Fund </a:t>
                      </a: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in FPO account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 smtClean="0">
                          <a:latin typeface="Gill Sans MT"/>
                          <a:ea typeface="Times New Roman"/>
                          <a:cs typeface="Gautami"/>
                        </a:rPr>
                        <a:t>Copy of Ledger account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5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6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Construction of night shelter and Package of Practices at Breeding farm completed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Photographs, Data sheet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7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Training of Service Provider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Training report, Training kits and materials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8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Vaccination at Households and Breeding Farm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Vaccination records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9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Start selling of chicks from Breeding farm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Data sheet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10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Night Shelter at household constructed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Data Sheet of Households along with photographs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3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11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Distribution of chicks to 100 HHs 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Records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3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>
                          <a:latin typeface="Gill Sans MT"/>
                          <a:ea typeface="Times New Roman"/>
                          <a:cs typeface="Gautami"/>
                        </a:rPr>
                        <a:t>12</a:t>
                      </a:r>
                      <a:endParaRPr lang="en-US" sz="1400" b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100 HHs rearing 4- Hens 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0" dirty="0">
                          <a:latin typeface="Gill Sans MT"/>
                          <a:ea typeface="Times New Roman"/>
                          <a:cs typeface="Gautami"/>
                        </a:rPr>
                        <a:t>Sample Data</a:t>
                      </a: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400" b="0" dirty="0">
                        <a:latin typeface="Arial"/>
                        <a:ea typeface="Times New Roman"/>
                        <a:cs typeface="Gautami"/>
                      </a:endParaRPr>
                    </a:p>
                  </a:txBody>
                  <a:tcPr marL="56549" marR="56549" marT="0" marB="0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Household Night Shelter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 descr="C:\Users\sabyasachi\Downloads\Shelter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5506" y="838200"/>
            <a:ext cx="4852988" cy="563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43000" y="6488668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/>
              <a:t>Design and Estimates of Night Shelter at Household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Estimation of Household Night Shelter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3400" y="990600"/>
          <a:ext cx="7924800" cy="4752104"/>
        </p:xfrm>
        <a:graphic>
          <a:graphicData uri="http://schemas.openxmlformats.org/drawingml/2006/table">
            <a:tbl>
              <a:tblPr/>
              <a:tblGrid>
                <a:gridCol w="630815"/>
                <a:gridCol w="2266493"/>
                <a:gridCol w="1177625"/>
                <a:gridCol w="1066679"/>
                <a:gridCol w="1313931"/>
                <a:gridCol w="1469257"/>
              </a:tblGrid>
              <a:tr h="339436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House Hold Night Shelter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436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Estimate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436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Size 4'-0"x5'-0"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S.No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Description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Size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Area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Rate (Rs)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Amount (Rs)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Cement </a:t>
                      </a: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Roofing Sheet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6'-0"x6'-0"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 </a:t>
                      </a:r>
                      <a:r>
                        <a:rPr lang="en-US" sz="15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Sft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720.00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Cement Bag (no)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Mesh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20'-0"x4'-0"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80 </a:t>
                      </a:r>
                      <a:r>
                        <a:rPr lang="en-US" sz="15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Sft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Bricks (no)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Waterers</a:t>
                      </a: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and Feeders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Wood for Verticals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 nos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6'-0" ht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600.00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Wood for Horizontals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 </a:t>
                      </a:r>
                      <a:r>
                        <a:rPr lang="en-US" sz="15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nos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6'-0" ht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600.00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Door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436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Total</a:t>
                      </a:r>
                      <a:endParaRPr lang="en-US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</a:pPr>
                      <a:r>
                        <a:rPr lang="en-US" sz="15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4590.00</a:t>
                      </a:r>
                      <a:endParaRPr lang="en-US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586740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Project will Support Cement Sheet, Cement Bag, Mesh, Bricks, </a:t>
            </a:r>
            <a:r>
              <a:rPr lang="en-US" sz="2000" dirty="0" err="1" smtClean="0"/>
              <a:t>waterers</a:t>
            </a:r>
            <a:r>
              <a:rPr lang="en-US" sz="2000" dirty="0" smtClean="0"/>
              <a:t> and Feeders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258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sz="2800" spc="300" dirty="0" smtClean="0">
                <a:latin typeface="Aharoni" pitchFamily="2" charset="-79"/>
                <a:cs typeface="Aharoni" pitchFamily="2" charset="-79"/>
              </a:rPr>
              <a:t>Detail Project Investment</a:t>
            </a:r>
            <a:endParaRPr lang="en-US" sz="2800" spc="3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142999"/>
          <a:ext cx="8534400" cy="4953585"/>
        </p:xfrm>
        <a:graphic>
          <a:graphicData uri="http://schemas.openxmlformats.org/drawingml/2006/table">
            <a:tbl>
              <a:tblPr/>
              <a:tblGrid>
                <a:gridCol w="628133"/>
                <a:gridCol w="3939477"/>
                <a:gridCol w="2362031"/>
                <a:gridCol w="1604759"/>
              </a:tblGrid>
              <a:tr h="381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Sl</a:t>
                      </a:r>
                      <a:r>
                        <a:rPr lang="en-CA" sz="12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No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Budget details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Units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Amount (Rs.) per cluster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Infrastructure at household (Night shelter, waterer and feeders)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@ Rs.3000 per household;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100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HHs in a cluster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3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00,000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2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Training of household 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Rs.200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per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hh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x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100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hh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2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0,000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8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3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Support for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one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Desi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-Breed farms (fencing, shelter, developing foraging areas and initial birds costs) of about ½ acre.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800" dirty="0">
                          <a:solidFill>
                            <a:srgbClr val="FF0000"/>
                          </a:solidFill>
                          <a:latin typeface="Cambria"/>
                          <a:ea typeface="Times New Roman"/>
                        </a:rPr>
                        <a:t>(with 25% contribution from the Breed farm owner in terms of labour, material, feed</a:t>
                      </a:r>
                      <a:r>
                        <a:rPr lang="en-CA" sz="1800" dirty="0" smtClean="0">
                          <a:solidFill>
                            <a:srgbClr val="FF0000"/>
                          </a:solidFill>
                          <a:latin typeface="Cambria"/>
                          <a:ea typeface="Times New Roman"/>
                        </a:rPr>
                        <a:t>) – In pilot demonstration</a:t>
                      </a:r>
                      <a:endParaRPr lang="en-US" sz="1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Per Farm: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 20000 for fencing,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45000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for shelter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15000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for feed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supplementation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Rs.15000 for birds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 5000 for infrastructure (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feederers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, hatching baskets etc)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100000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4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Medicines and service charge of </a:t>
                      </a:r>
                      <a:r>
                        <a:rPr lang="en-CA" sz="1200" baseline="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service provider</a:t>
                      </a: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 6000 per year x 2 persons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12000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5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Collection of monitoring data including disease surveillance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@Rs.10 per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hh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per month x 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100 </a:t>
                      </a:r>
                      <a:r>
                        <a:rPr lang="en-CA" sz="12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hh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x 24 months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24000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3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6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Technical support services of </a:t>
                      </a:r>
                      <a:r>
                        <a:rPr lang="en-CA" sz="1200" baseline="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resource persons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to breed farms and households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Rs.1000 per visit x 12 visit per year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12000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7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Training breed farmer 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@5000 Rs. Per farmer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5000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8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Service</a:t>
                      </a:r>
                      <a:r>
                        <a:rPr lang="en-CA" sz="1200" baseline="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providers</a:t>
                      </a:r>
                      <a:r>
                        <a:rPr lang="en-CA" sz="1200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 </a:t>
                      </a: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training including vaccine kit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@ Rs.5000 per person x 2 persons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10000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Total</a:t>
                      </a:r>
                      <a:endParaRPr lang="en-US" sz="120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Per cluster </a:t>
                      </a:r>
                      <a:r>
                        <a:rPr lang="en-CA" sz="1200" b="1" dirty="0" smtClean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(1 </a:t>
                      </a:r>
                      <a:r>
                        <a:rPr lang="en-CA" sz="12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Units)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"/>
                        </a:spcAft>
                      </a:pPr>
                      <a:r>
                        <a:rPr lang="en-IN" sz="1200" dirty="0" smtClean="0">
                          <a:latin typeface="Calibri"/>
                          <a:ea typeface="Times New Roman"/>
                        </a:rPr>
                        <a:t>483000</a:t>
                      </a:r>
                      <a:endParaRPr lang="en-US" sz="1200" dirty="0">
                        <a:latin typeface="Calibri"/>
                        <a:ea typeface="Times New Roman"/>
                      </a:endParaRPr>
                    </a:p>
                  </a:txBody>
                  <a:tcPr marL="47770" marR="47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76600" y="685800"/>
            <a:ext cx="2521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 Cluster –  1 BYP Unit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5791200"/>
            <a:ext cx="1027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For 3 clusters = 3* 483000 =1449000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Scale up will be done through Bank linkages, in which subsidy for Breeding Farm will be 25 %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smtClean="0"/>
              <a:t>Roles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FA-FPO prepare Proposal for 3 Units</a:t>
            </a:r>
          </a:p>
          <a:p>
            <a:r>
              <a:rPr lang="en-US" dirty="0" smtClean="0"/>
              <a:t>LFA verify the proposal and certify that all pre-requisites are met</a:t>
            </a:r>
          </a:p>
          <a:p>
            <a:r>
              <a:rPr lang="en-US" dirty="0" smtClean="0"/>
              <a:t>LFA submits FPO wise &amp; Consolidated  proposal to DPMU with a copy to SPMU</a:t>
            </a:r>
          </a:p>
          <a:p>
            <a:r>
              <a:rPr lang="en-US" dirty="0" smtClean="0"/>
              <a:t>DPMU assess and recommend proposals to SPMU for sanction and budget release</a:t>
            </a:r>
          </a:p>
          <a:p>
            <a:r>
              <a:rPr lang="en-US" dirty="0" smtClean="0"/>
              <a:t>SPMU sanctions proposals</a:t>
            </a:r>
          </a:p>
          <a:p>
            <a:r>
              <a:rPr lang="en-US" dirty="0" smtClean="0"/>
              <a:t>DPMU releases budget to FPO against the sanctioned proposals</a:t>
            </a:r>
          </a:p>
          <a:p>
            <a:r>
              <a:rPr lang="en-US" dirty="0" smtClean="0"/>
              <a:t>Training budget will be released to LFA against action plan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841</Words>
  <Application>Microsoft Office PowerPoint</Application>
  <PresentationFormat>On-screen Show (4:3)</PresentationFormat>
  <Paragraphs>205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Roles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NEMANI_2</dc:creator>
  <cp:lastModifiedBy>venkatesh yadav</cp:lastModifiedBy>
  <cp:revision>18</cp:revision>
  <dcterms:created xsi:type="dcterms:W3CDTF">2018-06-12T09:02:43Z</dcterms:created>
  <dcterms:modified xsi:type="dcterms:W3CDTF">2018-06-16T11:31:22Z</dcterms:modified>
</cp:coreProperties>
</file>