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61" r:id="rId4"/>
    <p:sldId id="262" r:id="rId5"/>
    <p:sldId id="265" r:id="rId6"/>
    <p:sldId id="266" r:id="rId7"/>
    <p:sldId id="267" r:id="rId8"/>
    <p:sldId id="258" r:id="rId9"/>
    <p:sldId id="268" r:id="rId10"/>
    <p:sldId id="269" r:id="rId11"/>
    <p:sldId id="264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007" autoAdjust="0"/>
  </p:normalViewPr>
  <p:slideViewPr>
    <p:cSldViewPr>
      <p:cViewPr varScale="1">
        <p:scale>
          <a:sx n="76" d="100"/>
          <a:sy n="76" d="100"/>
        </p:scale>
        <p:origin x="133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7562B-0F25-4D01-AF65-7E58F685AD52}" type="datetimeFigureOut">
              <a:rPr lang="en-US" smtClean="0"/>
              <a:t>30-Nov-18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B8038-9BE9-469F-ACCE-930B044A4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3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414C8-D7D9-4FD7-B01F-6D6186668C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253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64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414C8-D7D9-4FD7-B01F-6D6186668C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688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414C8-D7D9-4FD7-B01F-6D6186668C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22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39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9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28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68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8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B8038-9BE9-469F-ACCE-930B044A45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13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68AC66-3C31-4EEA-8E47-8F835078F7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610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414C8-D7D9-4FD7-B01F-6D6186668C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8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30-Nov-18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2B29D-67D4-440A-AAB1-4FF1C9C49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z="3600" dirty="0">
                <a:solidFill>
                  <a:prstClr val="black"/>
                </a:solidFill>
                <a:latin typeface="Book Antiqua" panose="02040602050305030304" pitchFamily="18" charset="0"/>
              </a:rPr>
              <a:t>LIVESTOCK</a:t>
            </a:r>
            <a:r>
              <a:rPr lang="en-US" dirty="0">
                <a:solidFill>
                  <a:prstClr val="black"/>
                </a:solidFill>
                <a:latin typeface="Book Antiqua" panose="02040602050305030304" pitchFamily="18" charset="0"/>
              </a:rPr>
              <a:t> ACTIVITIES</a:t>
            </a:r>
            <a:endParaRPr lang="en-US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C7F4B3-7E0B-4F94-B320-457962ABA2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8247892"/>
              </p:ext>
            </p:extLst>
          </p:nvPr>
        </p:nvGraphicFramePr>
        <p:xfrm>
          <a:off x="457200" y="1143000"/>
          <a:ext cx="7239000" cy="447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806">
                  <a:extLst>
                    <a:ext uri="{9D8B030D-6E8A-4147-A177-3AD203B41FA5}">
                      <a16:colId xmlns:a16="http://schemas.microsoft.com/office/drawing/2014/main" val="3924546601"/>
                    </a:ext>
                  </a:extLst>
                </a:gridCol>
                <a:gridCol w="6574194">
                  <a:extLst>
                    <a:ext uri="{9D8B030D-6E8A-4147-A177-3AD203B41FA5}">
                      <a16:colId xmlns:a16="http://schemas.microsoft.com/office/drawing/2014/main" val="73550701"/>
                    </a:ext>
                  </a:extLst>
                </a:gridCol>
              </a:tblGrid>
              <a:tr h="510347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SMALL RUMINANTS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02462"/>
                  </a:ext>
                </a:extLst>
              </a:tr>
              <a:tr h="52176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Preventive health care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12962"/>
                  </a:ext>
                </a:extLst>
              </a:tr>
              <a:tr h="490498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Feeding support to pregnant ewes/does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470017"/>
                  </a:ext>
                </a:extLst>
              </a:tr>
              <a:tr h="4523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Breed Improvement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312892"/>
                  </a:ext>
                </a:extLst>
              </a:tr>
              <a:tr h="411047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Provision of shelters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900348"/>
                  </a:ext>
                </a:extLst>
              </a:tr>
              <a:tr h="432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Book Antiqua" panose="02040602050305030304" pitchFamily="18" charset="0"/>
                        </a:rPr>
                        <a:t>Rearer</a:t>
                      </a:r>
                      <a:r>
                        <a:rPr lang="en-US" sz="2400" dirty="0">
                          <a:latin typeface="Book Antiqua" panose="02040602050305030304" pitchFamily="18" charset="0"/>
                        </a:rPr>
                        <a:t> Field Schools (RFS)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619209"/>
                  </a:ext>
                </a:extLst>
              </a:tr>
              <a:tr h="52176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Fodder security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238295"/>
                  </a:ext>
                </a:extLst>
              </a:tr>
              <a:tr h="14925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Para worker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600231"/>
                  </a:ext>
                </a:extLst>
              </a:tr>
              <a:tr h="60556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Cold chain &amp; disease surveillance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99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27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IN" dirty="0"/>
              <a:t>Interventions</a:t>
            </a:r>
            <a:br>
              <a:rPr lang="en-IN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lnSpcReduction="10000"/>
          </a:bodyPr>
          <a:lstStyle/>
          <a:p>
            <a:r>
              <a:rPr lang="en-IN" dirty="0"/>
              <a:t>Establishment of preventive healthcare services at cluster level through Service providers</a:t>
            </a:r>
          </a:p>
          <a:p>
            <a:r>
              <a:rPr lang="en-IN" dirty="0"/>
              <a:t>Establishment of </a:t>
            </a:r>
            <a:r>
              <a:rPr lang="en-IN" dirty="0" err="1"/>
              <a:t>Desi</a:t>
            </a:r>
            <a:r>
              <a:rPr lang="en-IN" dirty="0"/>
              <a:t> Poultry Breed Farm at cluster level for production and distribution of chicks</a:t>
            </a:r>
          </a:p>
          <a:p>
            <a:r>
              <a:rPr lang="en-IN" dirty="0"/>
              <a:t>Supply of superior quality chicks to the House Holds</a:t>
            </a:r>
          </a:p>
          <a:p>
            <a:r>
              <a:rPr lang="en-IN" dirty="0"/>
              <a:t>Ensuring adoption of package of practices at Household level through </a:t>
            </a:r>
            <a:r>
              <a:rPr lang="en-IN" dirty="0" err="1"/>
              <a:t>orientaion</a:t>
            </a:r>
            <a:r>
              <a:rPr lang="en-IN" dirty="0"/>
              <a:t> of HHs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6283-27FE-4862-9D91-7472FF333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r>
              <a:rPr lang="en-US" sz="2800" dirty="0"/>
              <a:t>BYP-COST ECONOMICS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015629F-1F73-4A95-8688-DC5682E2DE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695651"/>
              </p:ext>
            </p:extLst>
          </p:nvPr>
        </p:nvGraphicFramePr>
        <p:xfrm>
          <a:off x="304800" y="914400"/>
          <a:ext cx="8381998" cy="5659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428">
                  <a:extLst>
                    <a:ext uri="{9D8B030D-6E8A-4147-A177-3AD203B41FA5}">
                      <a16:colId xmlns:a16="http://schemas.microsoft.com/office/drawing/2014/main" val="3033553495"/>
                    </a:ext>
                  </a:extLst>
                </a:gridCol>
                <a:gridCol w="1197428">
                  <a:extLst>
                    <a:ext uri="{9D8B030D-6E8A-4147-A177-3AD203B41FA5}">
                      <a16:colId xmlns:a16="http://schemas.microsoft.com/office/drawing/2014/main" val="2634889652"/>
                    </a:ext>
                  </a:extLst>
                </a:gridCol>
                <a:gridCol w="243921">
                  <a:extLst>
                    <a:ext uri="{9D8B030D-6E8A-4147-A177-3AD203B41FA5}">
                      <a16:colId xmlns:a16="http://schemas.microsoft.com/office/drawing/2014/main" val="1394868027"/>
                    </a:ext>
                  </a:extLst>
                </a:gridCol>
                <a:gridCol w="953508">
                  <a:extLst>
                    <a:ext uri="{9D8B030D-6E8A-4147-A177-3AD203B41FA5}">
                      <a16:colId xmlns:a16="http://schemas.microsoft.com/office/drawing/2014/main" val="544166246"/>
                    </a:ext>
                  </a:extLst>
                </a:gridCol>
                <a:gridCol w="1197428">
                  <a:extLst>
                    <a:ext uri="{9D8B030D-6E8A-4147-A177-3AD203B41FA5}">
                      <a16:colId xmlns:a16="http://schemas.microsoft.com/office/drawing/2014/main" val="3098504457"/>
                    </a:ext>
                  </a:extLst>
                </a:gridCol>
                <a:gridCol w="1341564">
                  <a:extLst>
                    <a:ext uri="{9D8B030D-6E8A-4147-A177-3AD203B41FA5}">
                      <a16:colId xmlns:a16="http://schemas.microsoft.com/office/drawing/2014/main" val="1919997448"/>
                    </a:ext>
                  </a:extLst>
                </a:gridCol>
                <a:gridCol w="1241778">
                  <a:extLst>
                    <a:ext uri="{9D8B030D-6E8A-4147-A177-3AD203B41FA5}">
                      <a16:colId xmlns:a16="http://schemas.microsoft.com/office/drawing/2014/main" val="2246527759"/>
                    </a:ext>
                  </a:extLst>
                </a:gridCol>
                <a:gridCol w="1008943">
                  <a:extLst>
                    <a:ext uri="{9D8B030D-6E8A-4147-A177-3AD203B41FA5}">
                      <a16:colId xmlns:a16="http://schemas.microsoft.com/office/drawing/2014/main" val="2518782452"/>
                    </a:ext>
                  </a:extLst>
                </a:gridCol>
              </a:tblGrid>
              <a:tr h="3332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Assumption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Egg Production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Egg Production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Chick Produced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Salable Chicks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No of Grower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Book Antiqua" panose="02040602050305030304" pitchFamily="18" charset="0"/>
                        </a:rPr>
                        <a:t>No of Adult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1252987"/>
                  </a:ext>
                </a:extLst>
              </a:tr>
              <a:tr h="5450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10 eggs / bird / clutch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10 eggs / bird / clutch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25% loss during hatchability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50 % chicks will be sold at 30 day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25 % Grower will be sold at 6 month 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2867667"/>
                  </a:ext>
                </a:extLst>
              </a:tr>
              <a:tr h="6265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First Clutch 3th month after establishing Breeding Farm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5802702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023067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0630775"/>
                  </a:ext>
                </a:extLst>
              </a:tr>
              <a:tr h="4719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2nd Clutch Cycle - 6th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6163881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39970188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6638411"/>
                  </a:ext>
                </a:extLst>
              </a:tr>
              <a:tr h="3173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3rd Clutch Cycle -9th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34255194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1227998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11th month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 birds Hatching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576446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106973"/>
                  </a:ext>
                </a:extLst>
              </a:tr>
              <a:tr h="3173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Net Selling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Birds after 25 % mortality at Chick stage and 20 % during grower and 10 % adult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8734266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Return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Unit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Price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Amount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5581939"/>
                  </a:ext>
                </a:extLst>
              </a:tr>
              <a:tr h="3173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Chicks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per chiks of 30-45 days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838828"/>
                  </a:ext>
                </a:extLst>
              </a:tr>
              <a:tr h="3173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Grower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per growers at 90 days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7405964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Adult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Adults 7 months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2182833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Gross Return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104375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5914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8656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Night shelter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/>
              <a:t>Objective </a:t>
            </a:r>
          </a:p>
          <a:p>
            <a:r>
              <a:rPr lang="en-IN" dirty="0"/>
              <a:t>To create awareness on construction of Night shelters for small ruminants</a:t>
            </a:r>
          </a:p>
          <a:p>
            <a:r>
              <a:rPr lang="en-IN" dirty="0"/>
              <a:t>Reduction of mortality and morbidity rates</a:t>
            </a:r>
          </a:p>
          <a:p>
            <a:r>
              <a:rPr lang="en-IN" dirty="0"/>
              <a:t> Protection of animals from extreme weather conditions and predators</a:t>
            </a:r>
          </a:p>
          <a:p>
            <a:pPr>
              <a:buNone/>
            </a:pPr>
            <a:endParaRPr lang="en-IN" dirty="0"/>
          </a:p>
          <a:p>
            <a:pPr marL="0" indent="0">
              <a:buNone/>
            </a:pPr>
            <a:endParaRPr lang="en-IN" dirty="0"/>
          </a:p>
          <a:p>
            <a:endParaRPr lang="en-IN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Interventions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Preparation of Design and estimates of prototypes for static and migratory sheep shelters  with locally available materials at each cluster.</a:t>
            </a:r>
          </a:p>
          <a:p>
            <a:pPr marL="0" indent="0">
              <a:buNone/>
            </a:pPr>
            <a:endParaRPr lang="en-IN" dirty="0"/>
          </a:p>
          <a:p>
            <a:r>
              <a:rPr lang="en-IN" dirty="0"/>
              <a:t>To establish sheep shelters with convergence of MGNREGS as per the guidelines communicated under MGNREGS.</a:t>
            </a:r>
          </a:p>
          <a:p>
            <a:endParaRPr lang="en-IN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2B29D-67D4-440A-AAB1-4FF1C9C49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prstClr val="black"/>
                </a:solidFill>
                <a:latin typeface="Book Antiqua" panose="02040602050305030304" pitchFamily="18" charset="0"/>
              </a:rPr>
              <a:t>LIVESTOCK ACTIVITIES</a:t>
            </a:r>
            <a:endParaRPr lang="en-US" sz="3600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C7F4B3-7E0B-4F94-B320-457962ABA2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2745059"/>
              </p:ext>
            </p:extLst>
          </p:nvPr>
        </p:nvGraphicFramePr>
        <p:xfrm>
          <a:off x="457200" y="1143000"/>
          <a:ext cx="7467600" cy="4191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924546601"/>
                    </a:ext>
                  </a:extLst>
                </a:gridCol>
                <a:gridCol w="6781800">
                  <a:extLst>
                    <a:ext uri="{9D8B030D-6E8A-4147-A177-3AD203B41FA5}">
                      <a16:colId xmlns:a16="http://schemas.microsoft.com/office/drawing/2014/main" val="73550701"/>
                    </a:ext>
                  </a:extLst>
                </a:gridCol>
              </a:tblGrid>
              <a:tr h="758853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BACKYARD POULTRY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02462"/>
                  </a:ext>
                </a:extLst>
              </a:tr>
              <a:tr h="77582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Preventive health care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12962"/>
                  </a:ext>
                </a:extLst>
              </a:tr>
              <a:tr h="72933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Establishment of Breed farms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470017"/>
                  </a:ext>
                </a:extLst>
              </a:tr>
              <a:tr h="6725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Distribution of chicks to households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312892"/>
                  </a:ext>
                </a:extLst>
              </a:tr>
              <a:tr h="6112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Provision of Night shelters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900348"/>
                  </a:ext>
                </a:extLst>
              </a:tr>
              <a:tr h="64324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Service providers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619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852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2B29D-67D4-440A-AAB1-4FF1C9C49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prstClr val="black"/>
                </a:solidFill>
                <a:latin typeface="Book Antiqua" panose="02040602050305030304" pitchFamily="18" charset="0"/>
              </a:rPr>
              <a:t>LIVESTOCK ACTIVITIES</a:t>
            </a:r>
            <a:endParaRPr lang="en-US" sz="3200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CC7F4B3-7E0B-4F94-B320-457962ABA2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192300"/>
              </p:ext>
            </p:extLst>
          </p:nvPr>
        </p:nvGraphicFramePr>
        <p:xfrm>
          <a:off x="457200" y="1143000"/>
          <a:ext cx="7467600" cy="4480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924546601"/>
                    </a:ext>
                  </a:extLst>
                </a:gridCol>
                <a:gridCol w="6781800">
                  <a:extLst>
                    <a:ext uri="{9D8B030D-6E8A-4147-A177-3AD203B41FA5}">
                      <a16:colId xmlns:a16="http://schemas.microsoft.com/office/drawing/2014/main" val="73550701"/>
                    </a:ext>
                  </a:extLst>
                </a:gridCol>
              </a:tblGrid>
              <a:tr h="685800">
                <a:tc gridSpan="2">
                  <a:txBody>
                    <a:bodyPr/>
                    <a:lstStyle/>
                    <a:p>
                      <a:pPr algn="ctr"/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FODDER DEVELOPMENT &amp; CONSERVATION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02462"/>
                  </a:ext>
                </a:extLst>
              </a:tr>
              <a:tr h="82677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Common land/Community/</a:t>
                      </a:r>
                      <a:r>
                        <a:rPr kumimoji="0" lang="en-US" sz="2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Govt.lands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12962"/>
                  </a:ext>
                </a:extLst>
              </a:tr>
              <a:tr h="777227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Individual farmers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470017"/>
                  </a:ext>
                </a:extLst>
              </a:tr>
              <a:tr h="7167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Tank bed cultivation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312892"/>
                  </a:ext>
                </a:extLst>
              </a:tr>
              <a:tr h="65133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Fodder trees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900348"/>
                  </a:ext>
                </a:extLst>
              </a:tr>
              <a:tr h="68548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Book Antiqua" panose="0204060205030503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Book Antiqua" panose="02040602050305030304" pitchFamily="18" charset="0"/>
                        </a:rPr>
                        <a:t>Supply of Chaff cutters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619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350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0622-0C09-46A0-9CA2-A76C3F3FC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>
                <a:solidFill>
                  <a:srgbClr val="0070C0"/>
                </a:solidFill>
                <a:latin typeface="Book Antiqua" panose="02040602050305030304" pitchFamily="18" charset="0"/>
              </a:rPr>
              <a:t>CLiC</a:t>
            </a:r>
            <a:r>
              <a:rPr lang="en-US" sz="4000" dirty="0">
                <a:solidFill>
                  <a:srgbClr val="0070C0"/>
                </a:solidFill>
                <a:latin typeface="Book Antiqua" panose="02040602050305030304" pitchFamily="18" charset="0"/>
              </a:rPr>
              <a:t> Centers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AD65C-7F4C-481E-BF85-746DE8811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382000" cy="42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Cold Chain &amp; Disease Surveillance:</a:t>
            </a:r>
          </a:p>
          <a:p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Equipped with Cold chain facilities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      1. to maintain the potency of vaccines.</a:t>
            </a:r>
          </a:p>
          <a:p>
            <a:pPr marL="0" lvl="0" indent="0">
              <a:buNone/>
            </a:pPr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      2.To store the vaccines.</a:t>
            </a:r>
          </a:p>
          <a:p>
            <a:pPr marL="0" lvl="0" indent="0">
              <a:buNone/>
            </a:pPr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      3. To enhance the shelf life of vaccines.</a:t>
            </a:r>
          </a:p>
          <a:p>
            <a:pPr lvl="0"/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Provision of Vaccine carriers.</a:t>
            </a:r>
          </a:p>
          <a:p>
            <a:pPr lvl="0"/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Microscopes for blood and </a:t>
            </a:r>
            <a:r>
              <a:rPr lang="en-US" sz="2800" dirty="0" err="1">
                <a:solidFill>
                  <a:srgbClr val="7030A0"/>
                </a:solidFill>
                <a:latin typeface="Book Antiqua" panose="02040602050305030304" pitchFamily="18" charset="0"/>
              </a:rPr>
              <a:t>feacal</a:t>
            </a:r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examinations.</a:t>
            </a:r>
            <a:endParaRPr lang="en-US" sz="2400" dirty="0">
              <a:solidFill>
                <a:srgbClr val="7030A0"/>
              </a:solidFill>
              <a:latin typeface="Book Antiqua" panose="02040602050305030304" pitchFamily="18" charset="0"/>
            </a:endParaRPr>
          </a:p>
          <a:p>
            <a:pPr lvl="0"/>
            <a:r>
              <a:rPr lang="en-US" sz="2800" dirty="0">
                <a:solidFill>
                  <a:srgbClr val="7030A0"/>
                </a:solidFill>
                <a:latin typeface="Book Antiqua" panose="02040602050305030304" pitchFamily="18" charset="0"/>
              </a:rPr>
              <a:t> Castrators.</a:t>
            </a:r>
          </a:p>
        </p:txBody>
      </p:sp>
    </p:spTree>
    <p:extLst>
      <p:ext uri="{BB962C8B-B14F-4D97-AF65-F5344CB8AC3E}">
        <p14:creationId xmlns:p14="http://schemas.microsoft.com/office/powerpoint/2010/main" val="290941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01EE2-50E0-4F5C-A596-1B47F7C95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838199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Book Antiqua" panose="02040602050305030304" pitchFamily="18" charset="0"/>
              </a:rPr>
              <a:t>FEEDING SUPPORT TO PREGNANT EWE/DOE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070484-A870-4478-AE92-D3543C5A0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71600"/>
            <a:ext cx="7620000" cy="4724400"/>
          </a:xfrm>
        </p:spPr>
        <p:txBody>
          <a:bodyPr>
            <a:normAutofit fontScale="25000" lnSpcReduction="20000"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0" u="sng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Objectives</a:t>
            </a: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: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0" dirty="0">
              <a:solidFill>
                <a:srgbClr val="C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To increase the nutritional status of the ewes/does by providing supplementary feeding for period of 100 days.</a:t>
            </a: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1600" dirty="0">
              <a:solidFill>
                <a:srgbClr val="C00000"/>
              </a:solidFill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To increase the birth weights of lambs/kids.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0" dirty="0">
                <a:solidFill>
                  <a:srgbClr val="C00000"/>
                </a:solidFill>
              </a:rPr>
              <a:t>3.   </a:t>
            </a: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To decrease the mortality rate of lambs/kids due to    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     malnutrition.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C00000"/>
                </a:solidFill>
              </a:rPr>
              <a:t>[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8000" dirty="0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4. To create awareness on supplementary feeding to the </a:t>
            </a:r>
            <a:r>
              <a:rPr lang="en-US" sz="8000" dirty="0" err="1">
                <a:solidFill>
                  <a:srgbClr val="C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rearers</a:t>
            </a:r>
            <a:endParaRPr lang="en-US" sz="8000" dirty="0">
              <a:solidFill>
                <a:srgbClr val="C00000"/>
              </a:solidFill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IN" b="1" u="sng" dirty="0">
              <a:solidFill>
                <a:srgbClr val="C00000"/>
              </a:solidFill>
              <a:latin typeface="Book Antiqua" panose="02040602050305030304" pitchFamily="18" charset="0"/>
              <a:ea typeface="Calibri" panose="020F0502020204030204" pitchFamily="34" charset="0"/>
              <a:cs typeface="Gautam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IN" sz="8000" b="1" u="sng" dirty="0">
                <a:solidFill>
                  <a:srgbClr val="C0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Gautami" panose="020B0502040204020203" pitchFamily="34" charset="0"/>
              </a:rPr>
              <a:t>Coverage</a:t>
            </a:r>
            <a:r>
              <a:rPr lang="en-IN" sz="8000" b="1" dirty="0">
                <a:solidFill>
                  <a:srgbClr val="C0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Gautami" panose="020B0502040204020203" pitchFamily="34" charset="0"/>
              </a:rPr>
              <a:t>:</a:t>
            </a:r>
            <a:r>
              <a:rPr lang="en-IN" sz="8000" dirty="0">
                <a:solidFill>
                  <a:srgbClr val="C0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Gautami" panose="020B0502040204020203" pitchFamily="34" charset="0"/>
              </a:rPr>
              <a:t>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IN" sz="8000" dirty="0">
                <a:solidFill>
                  <a:srgbClr val="C00000"/>
                </a:solidFill>
                <a:latin typeface="Book Antiqua" panose="02040602050305030304" pitchFamily="18" charset="0"/>
                <a:ea typeface="Calibri" panose="020F0502020204030204" pitchFamily="34" charset="0"/>
                <a:cs typeface="Gautami" panose="020B0502040204020203" pitchFamily="34" charset="0"/>
              </a:rPr>
              <a:t>10% of the total population will be covered  through the supplementary feeding. Nearly One lakh pregnant ewes/does will be covered with in the period of 4 years @ 25000 animals per year.</a:t>
            </a:r>
            <a:endParaRPr lang="en-US" sz="8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Gautam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</a:pPr>
            <a:r>
              <a:rPr lang="en-US" sz="8000" b="1" dirty="0">
                <a:solidFill>
                  <a:srgbClr val="FFFFFF"/>
                </a:solidFill>
                <a:latin typeface="Book Antiqua" panose="020406020503050303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 P</a:t>
            </a:r>
            <a:endParaRPr lang="en-US" sz="8000" dirty="0">
              <a:latin typeface="Calibri" panose="020F0502020204030204" pitchFamily="34" charset="0"/>
              <a:ea typeface="Calibri" panose="020F0502020204030204" pitchFamily="34" charset="0"/>
              <a:cs typeface="Gautami" panose="020B0502040204020203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86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14C24-30D8-4772-AB36-2CA1A96DE2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9144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RAM EXCHANGE EVENT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4F876-674F-430D-AF82-023157EDF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143001"/>
            <a:ext cx="7924800" cy="4724399"/>
          </a:xfrm>
        </p:spPr>
        <p:txBody>
          <a:bodyPr>
            <a:normAutofit fontScale="85000" lnSpcReduction="20000"/>
          </a:bodyPr>
          <a:lstStyle/>
          <a:p>
            <a:pPr marR="0" lvl="0" algn="l"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olidFill>
                  <a:srgbClr val="FF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Objectives:</a:t>
            </a:r>
          </a:p>
          <a:p>
            <a:pPr marR="0" lvl="0" algn="l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FF0000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Gautami" panose="020B0502040204020203" pitchFamily="34" charset="0"/>
            </a:endParaRPr>
          </a:p>
          <a:p>
            <a:pPr marL="342900" marR="0" lvl="0" indent="-3429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To avoid inbreeding</a:t>
            </a:r>
            <a:endParaRPr lang="en-US" sz="2400" dirty="0">
              <a:solidFill>
                <a:srgbClr val="7030A0"/>
              </a:solidFill>
              <a:latin typeface="Cambria" panose="02040503050406030204" pitchFamily="18" charset="0"/>
              <a:ea typeface="Times New Roman" panose="02020603050405020304" pitchFamily="18" charset="0"/>
              <a:cs typeface="Gautami" panose="020B0502040204020203" pitchFamily="34" charset="0"/>
            </a:endParaRPr>
          </a:p>
          <a:p>
            <a:pPr marL="342900" marR="0" lvl="0" indent="-3429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To increase the efficiency of productive and reproductive parameters</a:t>
            </a:r>
            <a:endParaRPr lang="en-US" sz="2400" dirty="0">
              <a:solidFill>
                <a:srgbClr val="7030A0"/>
              </a:solidFill>
              <a:latin typeface="Cambria" panose="02040503050406030204" pitchFamily="18" charset="0"/>
              <a:ea typeface="Times New Roman" panose="02020603050405020304" pitchFamily="18" charset="0"/>
              <a:cs typeface="Gautami" panose="020B0502040204020203" pitchFamily="34" charset="0"/>
            </a:endParaRPr>
          </a:p>
          <a:p>
            <a:pPr marL="342900" marR="0" lvl="0" indent="-3429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To create awareness among </a:t>
            </a:r>
            <a:r>
              <a:rPr lang="en-US" sz="2800" dirty="0" err="1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rearers</a:t>
            </a: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 about the need to maintain  Breeding Rams from outbred flocks. </a:t>
            </a:r>
          </a:p>
          <a:p>
            <a:pPr marL="342900" marR="0" lvl="0" indent="-3429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To encourage the </a:t>
            </a:r>
            <a:r>
              <a:rPr lang="en-US" sz="2800" dirty="0" err="1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rearer</a:t>
            </a: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Gautami" panose="020B0502040204020203" pitchFamily="34" charset="0"/>
              </a:rPr>
              <a:t> to maintain genetically superior Breeding Rams in the flock.</a:t>
            </a:r>
            <a:endParaRPr lang="en-US" sz="2400" dirty="0">
              <a:solidFill>
                <a:srgbClr val="7030A0"/>
              </a:solidFill>
              <a:latin typeface="Cambria" panose="02040503050406030204" pitchFamily="18" charset="0"/>
              <a:ea typeface="Times New Roman" panose="02020603050405020304" pitchFamily="18" charset="0"/>
              <a:cs typeface="Gautami" panose="020B0502040204020203" pitchFamily="34" charset="0"/>
            </a:endParaRPr>
          </a:p>
          <a:p>
            <a:pPr marL="342900" marR="0" lvl="0" indent="-342900" algn="l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900" dirty="0">
              <a:solidFill>
                <a:srgbClr val="7030A0"/>
              </a:solidFill>
              <a:latin typeface="Cambria" panose="02040503050406030204" pitchFamily="18" charset="0"/>
              <a:ea typeface="Times New Roman" panose="02020603050405020304" pitchFamily="18" charset="0"/>
              <a:cs typeface="Gautami" panose="020B0502040204020203" pitchFamily="34" charset="0"/>
            </a:endParaRPr>
          </a:p>
          <a:p>
            <a:pPr algn="l"/>
            <a:r>
              <a:rPr lang="en-US" dirty="0">
                <a:solidFill>
                  <a:srgbClr val="00B050"/>
                </a:solidFill>
                <a:latin typeface="Book Antiqua" panose="02040602050305030304" pitchFamily="18" charset="0"/>
              </a:rPr>
              <a:t>Coverage: </a:t>
            </a:r>
          </a:p>
          <a:p>
            <a:pPr algn="l"/>
            <a:endParaRPr lang="en-US" sz="1200" dirty="0">
              <a:solidFill>
                <a:srgbClr val="00B050"/>
              </a:solidFill>
              <a:latin typeface="Book Antiqua" panose="02040602050305030304" pitchFamily="18" charset="0"/>
            </a:endParaRPr>
          </a:p>
          <a:p>
            <a:pPr algn="l"/>
            <a:r>
              <a:rPr lang="en-US" sz="3000" dirty="0">
                <a:solidFill>
                  <a:srgbClr val="00B050"/>
                </a:solidFill>
                <a:latin typeface="Book Antiqua" panose="02040602050305030304" pitchFamily="18" charset="0"/>
              </a:rPr>
              <a:t>     1000 breeding rams will be exchanged per year.</a:t>
            </a:r>
          </a:p>
          <a:p>
            <a:pPr algn="l"/>
            <a:endParaRPr lang="en-US" dirty="0">
              <a:latin typeface="Book Antiqua" panose="02040602050305030304" pitchFamily="18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735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2DF01-041A-48B7-8E72-51D602FC3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 workers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4C67B-D4CA-48D0-8180-22E7236FA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Objectives: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en-US" sz="2000" dirty="0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To create awareness among </a:t>
            </a:r>
            <a:r>
              <a:rPr lang="en-US" sz="2000" dirty="0" err="1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rearers</a:t>
            </a:r>
            <a:r>
              <a:rPr lang="en-US" sz="2000" dirty="0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 on Preventive Health Care.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en-US" sz="2000" dirty="0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To help  the </a:t>
            </a:r>
            <a:r>
              <a:rPr lang="en-US" sz="2000" dirty="0" err="1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rearers</a:t>
            </a:r>
            <a:r>
              <a:rPr lang="en-US" sz="2000" dirty="0">
                <a:latin typeface="Ebrima" panose="02000000000000000000" pitchFamily="2" charset="0"/>
                <a:ea typeface="Times New Roman" panose="02020603050405020304" pitchFamily="18" charset="0"/>
                <a:cs typeface="Gautami" panose="020B0502040204020203" pitchFamily="34" charset="0"/>
              </a:rPr>
              <a:t> to improve the skills and knowledge in production systems.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en-US" sz="2000" dirty="0">
                <a:latin typeface="Ebrima" panose="02000000000000000000" pitchFamily="2" charset="0"/>
                <a:ea typeface="Calibri" panose="020F0502020204030204" pitchFamily="34" charset="0"/>
                <a:cs typeface="Gautami" panose="020B0502040204020203" pitchFamily="34" charset="0"/>
              </a:rPr>
              <a:t>Conduction of RFS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12C2A0-A822-405D-B07D-8BAE7AE2D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214599"/>
              </p:ext>
            </p:extLst>
          </p:nvPr>
        </p:nvGraphicFramePr>
        <p:xfrm>
          <a:off x="1066801" y="3581400"/>
          <a:ext cx="7315200" cy="2819397"/>
        </p:xfrm>
        <a:graphic>
          <a:graphicData uri="http://schemas.openxmlformats.org/drawingml/2006/table">
            <a:tbl>
              <a:tblPr firstRow="1" bandRow="1"/>
              <a:tblGrid>
                <a:gridCol w="702259">
                  <a:extLst>
                    <a:ext uri="{9D8B030D-6E8A-4147-A177-3AD203B41FA5}">
                      <a16:colId xmlns:a16="http://schemas.microsoft.com/office/drawing/2014/main" val="2154443365"/>
                    </a:ext>
                  </a:extLst>
                </a:gridCol>
                <a:gridCol w="1404518">
                  <a:extLst>
                    <a:ext uri="{9D8B030D-6E8A-4147-A177-3AD203B41FA5}">
                      <a16:colId xmlns:a16="http://schemas.microsoft.com/office/drawing/2014/main" val="3889392926"/>
                    </a:ext>
                  </a:extLst>
                </a:gridCol>
                <a:gridCol w="1141171">
                  <a:extLst>
                    <a:ext uri="{9D8B030D-6E8A-4147-A177-3AD203B41FA5}">
                      <a16:colId xmlns:a16="http://schemas.microsoft.com/office/drawing/2014/main" val="2181113615"/>
                    </a:ext>
                  </a:extLst>
                </a:gridCol>
                <a:gridCol w="1141171">
                  <a:extLst>
                    <a:ext uri="{9D8B030D-6E8A-4147-A177-3AD203B41FA5}">
                      <a16:colId xmlns:a16="http://schemas.microsoft.com/office/drawing/2014/main" val="4251828122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1303019727"/>
                    </a:ext>
                  </a:extLst>
                </a:gridCol>
                <a:gridCol w="1609345">
                  <a:extLst>
                    <a:ext uri="{9D8B030D-6E8A-4147-A177-3AD203B41FA5}">
                      <a16:colId xmlns:a16="http://schemas.microsoft.com/office/drawing/2014/main" val="3891619132"/>
                    </a:ext>
                  </a:extLst>
                </a:gridCol>
              </a:tblGrid>
              <a:tr h="32537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SL.NO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District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clusters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Details of Para worker Training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347831"/>
                  </a:ext>
                </a:extLst>
              </a:tr>
              <a:tr h="7475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paraworkers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Number Completed Training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To be completed by December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332587"/>
                  </a:ext>
                </a:extLst>
              </a:tr>
              <a:tr h="4639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Ananthapur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817296"/>
                  </a:ext>
                </a:extLst>
              </a:tr>
              <a:tr h="256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Chittoor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92412"/>
                  </a:ext>
                </a:extLst>
              </a:tr>
              <a:tr h="256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Kadapa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729244"/>
                  </a:ext>
                </a:extLst>
              </a:tr>
              <a:tr h="256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Kurnool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755536"/>
                  </a:ext>
                </a:extLst>
              </a:tr>
              <a:tr h="256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Prakasam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997226"/>
                  </a:ext>
                </a:extLst>
              </a:tr>
              <a:tr h="25649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1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440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26758-F9ED-4853-A4B2-F2EE32B48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Book Antiqua" panose="02040602050305030304" pitchFamily="18" charset="0"/>
              </a:rPr>
              <a:t>REARER  FIELD SCHOOLS</a:t>
            </a:r>
            <a:r>
              <a:rPr lang="en-US" sz="2800" dirty="0">
                <a:solidFill>
                  <a:srgbClr val="C00000"/>
                </a:solidFill>
                <a:latin typeface="Book Antiqua" panose="02040602050305030304" pitchFamily="18" charset="0"/>
              </a:rPr>
              <a:t>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2059B7-508B-4E07-AE70-37B24FAFB7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03836"/>
              </p:ext>
            </p:extLst>
          </p:nvPr>
        </p:nvGraphicFramePr>
        <p:xfrm>
          <a:off x="990600" y="4028818"/>
          <a:ext cx="7467600" cy="255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320">
                  <a:extLst>
                    <a:ext uri="{9D8B030D-6E8A-4147-A177-3AD203B41FA5}">
                      <a16:colId xmlns:a16="http://schemas.microsoft.com/office/drawing/2014/main" val="2950280116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735318866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144118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84831801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46889011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58935898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1820826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Sl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No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District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Mandals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sheep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shepherds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RFS groups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 of RFS proposed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537702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Ananthapur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451954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4861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375612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Chittoor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136606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2197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322571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Kadapa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121553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1362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77321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Kurnool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154569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1078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54679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Prakasam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88872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928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312655"/>
                  </a:ext>
                </a:extLst>
              </a:tr>
              <a:tr h="3206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953554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10426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862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862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19762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19BC2E-562E-446F-A3E6-DF8244FDBB4C}"/>
              </a:ext>
            </a:extLst>
          </p:cNvPr>
          <p:cNvSpPr txBox="1"/>
          <p:nvPr/>
        </p:nvSpPr>
        <p:spPr>
          <a:xfrm>
            <a:off x="838200" y="1295401"/>
            <a:ext cx="8001000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Objective: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To create awareness to the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rearers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on Sheep &amp; Goat production systems.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  <a:p>
            <a:pPr lvl="0" algn="just"/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RFS will be conducted </a:t>
            </a:r>
            <a:r>
              <a:rPr lang="en-US" sz="2000" dirty="0">
                <a:solidFill>
                  <a:prstClr val="black"/>
                </a:solidFill>
                <a:latin typeface="Book Antiqua" panose="02040602050305030304" pitchFamily="18" charset="0"/>
              </a:rPr>
              <a:t>@ Two (2)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per month on </a:t>
            </a:r>
          </a:p>
          <a:p>
            <a:pPr lvl="0" algn="just"/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1.</a:t>
            </a: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Calibri" panose="020F0502020204030204" pitchFamily="34" charset="0"/>
                <a:cs typeface="Gautami" panose="020B0502040204020203" pitchFamily="34" charset="0"/>
              </a:rPr>
              <a:t>Disease surveillance 2. Feeding and water management. 3. Pregnant animal and lamb care. 4.Shelter 5. Breeding 6. </a:t>
            </a: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Departmental activities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like </a:t>
            </a: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Deworming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and </a:t>
            </a: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Vaccination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88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IN" sz="3200" dirty="0">
                <a:solidFill>
                  <a:srgbClr val="C00000"/>
                </a:solidFill>
                <a:latin typeface="Book Antiqua" panose="02040602050305030304" pitchFamily="18" charset="0"/>
              </a:rPr>
              <a:t>BACK YARD POULTRY</a:t>
            </a:r>
            <a:endParaRPr lang="en-US" sz="3200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3000" u="sng" dirty="0">
                <a:latin typeface="Book Antiqua" panose="02040602050305030304" pitchFamily="18" charset="0"/>
              </a:rPr>
              <a:t>OBJECTIVE</a:t>
            </a:r>
          </a:p>
          <a:p>
            <a:r>
              <a:rPr lang="en-IN" sz="3000" dirty="0">
                <a:solidFill>
                  <a:srgbClr val="002060"/>
                </a:solidFill>
                <a:latin typeface="Book Antiqua" panose="02040602050305030304" pitchFamily="18" charset="0"/>
              </a:rPr>
              <a:t>To raise the nutritional status and subsidiary income to rural House Holds in project area.</a:t>
            </a:r>
          </a:p>
          <a:p>
            <a:r>
              <a:rPr lang="en-IN" sz="3000" dirty="0">
                <a:solidFill>
                  <a:srgbClr val="002060"/>
                </a:solidFill>
                <a:latin typeface="Book Antiqua" panose="02040602050305030304" pitchFamily="18" charset="0"/>
              </a:rPr>
              <a:t>To enhance the desi poultry production</a:t>
            </a:r>
          </a:p>
          <a:p>
            <a:pPr>
              <a:buNone/>
            </a:pPr>
            <a:r>
              <a:rPr lang="en-IN" sz="3000" dirty="0">
                <a:latin typeface="Book Antiqua" panose="02040602050305030304" pitchFamily="18" charset="0"/>
              </a:rPr>
              <a:t> </a:t>
            </a:r>
            <a:r>
              <a:rPr lang="en-IN" sz="3000" u="sng" dirty="0">
                <a:latin typeface="Book Antiqua" panose="02040602050305030304" pitchFamily="18" charset="0"/>
              </a:rPr>
              <a:t>Target:</a:t>
            </a:r>
          </a:p>
          <a:p>
            <a:r>
              <a:rPr lang="en-IN" sz="3000" dirty="0">
                <a:solidFill>
                  <a:srgbClr val="C00000"/>
                </a:solidFill>
                <a:latin typeface="Book Antiqua" panose="02040602050305030304" pitchFamily="18" charset="0"/>
              </a:rPr>
              <a:t>To establish 105 breed farms in this year</a:t>
            </a:r>
          </a:p>
          <a:p>
            <a:r>
              <a:rPr lang="en-IN" sz="3000" dirty="0">
                <a:solidFill>
                  <a:srgbClr val="C00000"/>
                </a:solidFill>
                <a:latin typeface="Book Antiqua" panose="02040602050305030304" pitchFamily="18" charset="0"/>
              </a:rPr>
              <a:t>To produce 105000 chicks</a:t>
            </a:r>
          </a:p>
          <a:p>
            <a:r>
              <a:rPr lang="en-IN" sz="3000" dirty="0">
                <a:solidFill>
                  <a:srgbClr val="C00000"/>
                </a:solidFill>
                <a:latin typeface="Book Antiqua" panose="02040602050305030304" pitchFamily="18" charset="0"/>
              </a:rPr>
              <a:t>To distribute 52500 chicks covering  10500 Households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932</Words>
  <Application>Microsoft Office PowerPoint</Application>
  <PresentationFormat>On-screen Show (4:3)</PresentationFormat>
  <Paragraphs>340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Book Antiqua</vt:lpstr>
      <vt:lpstr>Bookman Old Style</vt:lpstr>
      <vt:lpstr>Calibri</vt:lpstr>
      <vt:lpstr>Cambria</vt:lpstr>
      <vt:lpstr>Ebrima</vt:lpstr>
      <vt:lpstr>Gautami</vt:lpstr>
      <vt:lpstr>Mangal</vt:lpstr>
      <vt:lpstr>Symbol</vt:lpstr>
      <vt:lpstr>Times New Roman</vt:lpstr>
      <vt:lpstr>Office Theme</vt:lpstr>
      <vt:lpstr>LIVESTOCK ACTIVITIES</vt:lpstr>
      <vt:lpstr>LIVESTOCK ACTIVITIES</vt:lpstr>
      <vt:lpstr>LIVESTOCK ACTIVITIES</vt:lpstr>
      <vt:lpstr>CLiC Centers</vt:lpstr>
      <vt:lpstr>FEEDING SUPPORT TO PREGNANT EWE/DOE </vt:lpstr>
      <vt:lpstr>RAM EXCHANGE EVENT</vt:lpstr>
      <vt:lpstr>Para workers</vt:lpstr>
      <vt:lpstr>REARER  FIELD SCHOOLS </vt:lpstr>
      <vt:lpstr>BACK YARD POULTRY</vt:lpstr>
      <vt:lpstr>Interventions </vt:lpstr>
      <vt:lpstr>BYP-COST ECONOMICS</vt:lpstr>
      <vt:lpstr>Night shelter </vt:lpstr>
      <vt:lpstr>Interventions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LIVESTOCK ACTIVITIES</dc:title>
  <dc:creator>APDMP Admin</dc:creator>
  <cp:lastModifiedBy>APDMP Admin</cp:lastModifiedBy>
  <cp:revision>6</cp:revision>
  <dcterms:created xsi:type="dcterms:W3CDTF">2006-08-16T00:00:00Z</dcterms:created>
  <dcterms:modified xsi:type="dcterms:W3CDTF">2018-11-30T10:21:13Z</dcterms:modified>
</cp:coreProperties>
</file>